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customXml/itemProps1.xml" ContentType="application/vnd.openxmlformats-officedocument.customXmlPropertie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customXml/itemProps2.xml" ContentType="application/vnd.openxmlformats-officedocument.customXmlPropertie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304" r:id="rId2"/>
    <p:sldId id="305" r:id="rId3"/>
    <p:sldId id="306" r:id="rId4"/>
    <p:sldId id="289" r:id="rId5"/>
    <p:sldId id="308" r:id="rId6"/>
    <p:sldId id="259" r:id="rId7"/>
    <p:sldId id="258" r:id="rId8"/>
    <p:sldId id="256" r:id="rId9"/>
    <p:sldId id="257" r:id="rId10"/>
    <p:sldId id="262" r:id="rId11"/>
    <p:sldId id="314" r:id="rId12"/>
    <p:sldId id="267" r:id="rId13"/>
    <p:sldId id="269" r:id="rId14"/>
    <p:sldId id="270" r:id="rId15"/>
    <p:sldId id="271" r:id="rId16"/>
    <p:sldId id="274" r:id="rId17"/>
    <p:sldId id="273" r:id="rId18"/>
    <p:sldId id="275" r:id="rId19"/>
    <p:sldId id="310" r:id="rId20"/>
    <p:sldId id="312" r:id="rId21"/>
    <p:sldId id="311" r:id="rId22"/>
    <p:sldId id="278" r:id="rId23"/>
    <p:sldId id="280" r:id="rId24"/>
    <p:sldId id="277" r:id="rId25"/>
    <p:sldId id="307" r:id="rId26"/>
    <p:sldId id="264" r:id="rId27"/>
    <p:sldId id="263" r:id="rId28"/>
    <p:sldId id="265" r:id="rId29"/>
    <p:sldId id="266" r:id="rId30"/>
    <p:sldId id="285" r:id="rId31"/>
    <p:sldId id="295" r:id="rId32"/>
    <p:sldId id="297" r:id="rId33"/>
    <p:sldId id="282" r:id="rId34"/>
    <p:sldId id="281" r:id="rId35"/>
    <p:sldId id="283" r:id="rId36"/>
    <p:sldId id="298" r:id="rId37"/>
    <p:sldId id="288" r:id="rId38"/>
    <p:sldId id="303" r:id="rId39"/>
    <p:sldId id="290" r:id="rId40"/>
    <p:sldId id="315" r:id="rId41"/>
    <p:sldId id="292" r:id="rId42"/>
    <p:sldId id="293" r:id="rId43"/>
    <p:sldId id="301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5F5F5F"/>
    <a:srgbClr val="FF0000"/>
    <a:srgbClr val="666633"/>
    <a:srgbClr val="333333"/>
    <a:srgbClr val="99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94631" autoAdjust="0"/>
  </p:normalViewPr>
  <p:slideViewPr>
    <p:cSldViewPr>
      <p:cViewPr varScale="1">
        <p:scale>
          <a:sx n="98" d="100"/>
          <a:sy n="98" d="100"/>
        </p:scale>
        <p:origin x="-12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751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9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50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customXml" Target="../customXml/item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2BEBE64-88EC-4412-A983-81A57CF2AC01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D9D5A66-0FB7-42AB-A956-A049003E92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CD6F5C4-9A47-4EC4-8E00-5F869B64C726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36D5C-3AA6-4BC2-B76E-0F8FC27F4D15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38CCB-14A8-4467-B6C4-FE4D4DBF85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19A64-6976-431E-A32A-BADAC37819E1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C3352-8C5C-466C-A61A-95B16F8A31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A5B93-60BB-4480-9CBE-13AA33659D11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32C81-81AC-47AD-8108-0250AD768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C7C4B-64EF-4860-8273-B0638926F4FF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8414F-5152-4316-80CA-73B75FB247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52F127-C18F-4CE4-8FD1-490EB923BF61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C425C-3C9C-4BBE-96D6-8386AC2173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636-0B35-4CC8-B246-9F934C0F6A09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A9C3F-70C5-4D3E-8E9A-644EB9DF3A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8A9CD-5FC8-4293-9ED7-D7B3B70E718E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3C1D5-1B35-4864-8BE9-3995867CDE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095AC-91CA-43AF-BDBA-495D3593F78B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5C08A-6B5D-4620-B9E7-DE9737DED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EF8797-7EAB-401E-9E76-B37D825188DF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556B5-BF7D-49E8-8145-465C6A8578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8C8DC-9CB0-40F6-9D0F-5748418BF434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C5A919-4D24-4263-9F1A-426A773CE5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E9FA0-20E4-45A3-9C47-F6B29F2F3319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EF83D-CAF5-4141-B460-6AD18C8D9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E403C-A1F5-4CDF-82EC-5009A0E981E2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2D88FB-7F46-4CD9-A80D-E16AEED64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02BC2-E034-4714-82B0-AB46A9FCA03A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3CB22A-DABE-4208-88D6-D3880E400B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66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E0AE3D-CDE4-4D84-BE53-0B8A2FB847A7}" type="datetimeFigureOut">
              <a:rPr lang="en-US"/>
              <a:pPr>
                <a:defRPr/>
              </a:pPr>
              <a:t>3/31/2011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591AEFF-FEE4-4888-8CFF-C912E75DE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dep.wv.gov/WWE/watershed/bio_fish/Documents/WVSCI%20Addendum.doc" TargetMode="External"/><Relationship Id="rId2" Type="http://schemas.openxmlformats.org/officeDocument/2006/relationships/hyperlink" Target="https://dep.wv.gov/WWE/watershed/bio_fish/Documents/WVSCI.pdf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2800" b="1" i="1" dirty="0" smtClean="0"/>
              <a:t>WV DEP – Protocols for Benthic </a:t>
            </a:r>
            <a:r>
              <a:rPr lang="en-US" sz="2800" b="1" i="1" dirty="0" smtClean="0"/>
              <a:t>Macroinvertebrate</a:t>
            </a:r>
            <a:r>
              <a:rPr lang="en-US" sz="2800" b="1" i="1" dirty="0" smtClean="0"/>
              <a:t> Sampling and Access Database Demonstration</a:t>
            </a:r>
            <a:br>
              <a:rPr lang="en-US" sz="2800" b="1" i="1" dirty="0" smtClean="0"/>
            </a:br>
            <a:r>
              <a:rPr lang="en-US" sz="2800" b="1" i="1" dirty="0" smtClean="0"/>
              <a:t>Meeting Agenda </a:t>
            </a:r>
            <a:br>
              <a:rPr lang="en-US" sz="2800" b="1" i="1" dirty="0" smtClean="0"/>
            </a:br>
            <a:r>
              <a:rPr lang="en-US" sz="2800" i="1" dirty="0" smtClean="0"/>
              <a:t>April 1, 2011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8:30 – Introduction - </a:t>
            </a:r>
            <a:r>
              <a:rPr lang="en-US" sz="2800" u="sng" dirty="0" smtClean="0"/>
              <a:t>John Wirts</a:t>
            </a:r>
            <a:r>
              <a:rPr lang="en-US" sz="2800" dirty="0" smtClean="0"/>
              <a:t> - WVDEP</a:t>
            </a:r>
          </a:p>
          <a:p>
            <a:pPr>
              <a:defRPr/>
            </a:pPr>
            <a:r>
              <a:rPr lang="en-US" sz="2800" dirty="0" smtClean="0"/>
              <a:t>8:45 - Presentation on Benthic </a:t>
            </a:r>
            <a:r>
              <a:rPr lang="en-US" sz="2800" dirty="0" smtClean="0"/>
              <a:t>Macroinvertebrate</a:t>
            </a:r>
            <a:r>
              <a:rPr lang="en-US" sz="2800" dirty="0" smtClean="0"/>
              <a:t> Collection Procedures - </a:t>
            </a:r>
            <a:r>
              <a:rPr lang="en-US" sz="2800" u="sng" dirty="0" smtClean="0"/>
              <a:t>Jeff Bailey </a:t>
            </a:r>
            <a:r>
              <a:rPr lang="en-US" sz="2800" dirty="0" smtClean="0"/>
              <a:t>- WVDEP Watershed Assessment Branch</a:t>
            </a:r>
          </a:p>
          <a:p>
            <a:pPr>
              <a:defRPr/>
            </a:pPr>
            <a:r>
              <a:rPr lang="en-US" sz="2800" dirty="0" smtClean="0"/>
              <a:t>9:30 - Demonstration of revised MS Access based “Database for Contractors and Consultants (including WVSCI calculations) v4.” - </a:t>
            </a:r>
            <a:r>
              <a:rPr lang="en-US" sz="2800" u="sng" dirty="0" smtClean="0"/>
              <a:t>Mike Whitman</a:t>
            </a:r>
            <a:r>
              <a:rPr lang="en-US" sz="2800" dirty="0" smtClean="0"/>
              <a:t> – WVDEP</a:t>
            </a:r>
          </a:p>
          <a:p>
            <a:pPr>
              <a:defRPr/>
            </a:pPr>
            <a:r>
              <a:rPr lang="en-US" sz="2800" dirty="0" smtClean="0"/>
              <a:t>10:15 – Break</a:t>
            </a:r>
          </a:p>
          <a:p>
            <a:pPr>
              <a:defRPr/>
            </a:pPr>
            <a:r>
              <a:rPr lang="en-US" sz="2800" dirty="0" smtClean="0"/>
              <a:t>10:25 – Continuation of database demonstration.</a:t>
            </a:r>
          </a:p>
          <a:p>
            <a:pPr>
              <a:defRPr/>
            </a:pPr>
            <a:r>
              <a:rPr lang="en-US" sz="2800" dirty="0" smtClean="0"/>
              <a:t>11:30 – Lunch  (on your own)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100 m drawi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44000" cy="562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 Box 4"/>
          <p:cNvSpPr txBox="1">
            <a:spLocks noChangeArrowheads="1"/>
          </p:cNvSpPr>
          <p:nvPr/>
        </p:nvSpPr>
        <p:spPr bwMode="auto">
          <a:xfrm>
            <a:off x="1600200" y="0"/>
            <a:ext cx="5867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100 meter assessment reach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Sample Most Productive </a:t>
            </a:r>
            <a:br>
              <a:rPr lang="en-US" dirty="0" smtClean="0"/>
            </a:br>
            <a:r>
              <a:rPr lang="en-US" dirty="0" smtClean="0"/>
              <a:t>Riffle/Run Habitat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r>
              <a:rPr lang="en-US" dirty="0" smtClean="0"/>
              <a:t>Cobble dominated riffle would be selected over a coarse gravel dominated riffle</a:t>
            </a:r>
          </a:p>
          <a:p>
            <a:endParaRPr lang="en-US" dirty="0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2667000"/>
          <a:ext cx="7696200" cy="3994785"/>
        </p:xfrm>
        <a:graphic>
          <a:graphicData uri="http://schemas.openxmlformats.org/drawingml/2006/table">
            <a:tbl>
              <a:tblPr/>
              <a:tblGrid>
                <a:gridCol w="1588595"/>
                <a:gridCol w="699188"/>
                <a:gridCol w="1747967"/>
                <a:gridCol w="3660450"/>
              </a:tblGrid>
              <a:tr h="388620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Substrate Classification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000000"/>
                      </a:fgClr>
                      <a:bgClr>
                        <a:srgbClr val="DFDFDF"/>
                      </a:bgClr>
                    </a:patt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8862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Class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Code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Size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Description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Bedrock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BR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&gt;4000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Bigger than car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Boulder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  <a:cs typeface="Times New Roman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BL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&gt;250-4000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Basketball to car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Cobble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CB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&gt;64-250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Tennis ball to basketball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Coarse Gravel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&gt;16-64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Marble to Tennis ball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Fine Gravel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FG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&gt;2-16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Ladybug to marble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Sand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SA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&gt;0.06-2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Gritty between fingers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Silt &amp; Fines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ST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&lt;0.06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Smooth, not gritty (silt &amp; muck)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Clay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&gt;4000 mm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Slick/hard 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latin typeface="Arial"/>
                          <a:cs typeface="Times New Roman"/>
                        </a:rPr>
                        <a:t>clay or hard-pan clay bottom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62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2" descr="DSC0157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609600" y="5943600"/>
            <a:ext cx="7162800" cy="519112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Remove objects to firmly seat net on bottom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DSC0156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" descr="Training 2005 02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3" descr="DSC0156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4" descr="DSC0157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7244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 Box 8"/>
          <p:cNvSpPr txBox="1">
            <a:spLocks noChangeArrowheads="1"/>
          </p:cNvSpPr>
          <p:nvPr/>
        </p:nvSpPr>
        <p:spPr bwMode="auto">
          <a:xfrm>
            <a:off x="914400" y="2909888"/>
            <a:ext cx="7162800" cy="519112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Use brush to scrub coarse gravel and larger</a:t>
            </a:r>
          </a:p>
        </p:txBody>
      </p:sp>
      <p:sp>
        <p:nvSpPr>
          <p:cNvPr id="16391" name="Text Box 9"/>
          <p:cNvSpPr txBox="1">
            <a:spLocks noChangeArrowheads="1"/>
          </p:cNvSpPr>
          <p:nvPr/>
        </p:nvSpPr>
        <p:spPr bwMode="auto">
          <a:xfrm>
            <a:off x="0" y="5867400"/>
            <a:ext cx="9144000" cy="830263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Kick substrate 20 seconds in 0.25m</a:t>
            </a:r>
            <a:r>
              <a:rPr lang="en-US" sz="2400" baseline="30000" dirty="0"/>
              <a:t>2</a:t>
            </a:r>
            <a:r>
              <a:rPr lang="en-US" sz="2400" dirty="0"/>
              <a:t> area in front of net to a depth of about 10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DSC0157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2" descr="DSC01578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0"/>
            <a:ext cx="4876800" cy="680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4953000" y="5638800"/>
            <a:ext cx="3048000" cy="94615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Lift net out using upstream motion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DSC015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752600" y="6278563"/>
            <a:ext cx="5791200" cy="579437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Composite 4 kicks into bucket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46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3338" y="0"/>
            <a:ext cx="9329738" cy="689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0" y="0"/>
            <a:ext cx="6172200" cy="579438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/>
              <a:t>Clean and discard large objects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67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3810000" y="0"/>
            <a:ext cx="5334000" cy="519113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Elutriate soft materials into sieve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IMGP26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 Box 4"/>
          <p:cNvSpPr txBox="1">
            <a:spLocks noChangeArrowheads="1"/>
          </p:cNvSpPr>
          <p:nvPr/>
        </p:nvSpPr>
        <p:spPr bwMode="auto">
          <a:xfrm>
            <a:off x="304800" y="1600200"/>
            <a:ext cx="2362200" cy="2246313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Transfer soft materials from sieve to temporary container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DCIM\126_0306\IMGP00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09600" y="457200"/>
            <a:ext cx="8534400" cy="83026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/>
              <a:t>Heavy materials (sand, gravel, and </a:t>
            </a:r>
            <a:r>
              <a:rPr lang="en-US" sz="2400" dirty="0"/>
              <a:t>corbicula</a:t>
            </a:r>
            <a:r>
              <a:rPr lang="en-US" sz="2400" dirty="0"/>
              <a:t>) remain in bucket after elutriating soft materials.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3200" i="1" dirty="0" smtClean="0"/>
              <a:t>Meeting Agenda</a:t>
            </a:r>
            <a:br>
              <a:rPr lang="en-US" sz="3200" i="1" dirty="0" smtClean="0"/>
            </a:br>
            <a:r>
              <a:rPr lang="en-US" sz="3200" i="1" dirty="0" smtClean="0"/>
              <a:t>Continued: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5105400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3600" dirty="0" smtClean="0"/>
              <a:t>12:30  - Field Demonstration – Kanawha State Forest, mouth of Log Town Hollow. Will review and demonstrate benthic </a:t>
            </a:r>
            <a:r>
              <a:rPr lang="en-US" sz="3600" dirty="0" smtClean="0"/>
              <a:t>macroinvertebrate</a:t>
            </a:r>
            <a:r>
              <a:rPr lang="en-US" sz="3600" dirty="0" smtClean="0"/>
              <a:t> sampling equipment; collection; and field processing of samples.</a:t>
            </a:r>
          </a:p>
          <a:p>
            <a:pPr>
              <a:defRPr/>
            </a:pPr>
            <a:endParaRPr lang="en-US" sz="3600" dirty="0" smtClean="0"/>
          </a:p>
          <a:p>
            <a:pPr>
              <a:defRPr/>
            </a:pPr>
            <a:r>
              <a:rPr lang="en-US" sz="3600" dirty="0" smtClean="0"/>
              <a:t>1:30 - Personnel from DEP’s Division of Mining and Reclamation will be available to discuss issues related to their 2010 permitting guidance, including Biological Assessment Station (BAS) setup.</a:t>
            </a:r>
          </a:p>
          <a:p>
            <a:pPr>
              <a:defRPr/>
            </a:pPr>
            <a:endParaRPr lang="en-US" sz="3600" dirty="0" smtClean="0"/>
          </a:p>
          <a:p>
            <a:pPr>
              <a:defRPr/>
            </a:pPr>
            <a:r>
              <a:rPr lang="en-US" sz="3600" dirty="0" smtClean="0"/>
              <a:t>~ 4:00 pm – Adjourn.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Jeff's Files\Projects\WAS Training 2011\Photos\IMGP00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28600" y="4724400"/>
            <a:ext cx="2286000" cy="1816100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/>
              <a:t>Pour heavy material into sieve for cleaning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Jeff's Files\Projects\WAS Training 2011\Photos\IMGP00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2362200" cy="224631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Clean heavy materials by dipping sieve into stream repeatedly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1116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381000" y="381000"/>
            <a:ext cx="3352800" cy="181610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Transfer heavy materials (sand, gravel, </a:t>
            </a:r>
            <a:r>
              <a:rPr lang="en-US" sz="2800" dirty="0"/>
              <a:t>corbicula</a:t>
            </a:r>
            <a:r>
              <a:rPr lang="en-US" sz="2800" dirty="0"/>
              <a:t>) into sample jar first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IMGP26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0" y="0"/>
            <a:ext cx="6324600" cy="94615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Transfer soft materials from temporary container to sample jar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IMGP26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0" y="3352800"/>
            <a:ext cx="5257800" cy="519113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Soft materials  “bugs” on top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0" y="4419600"/>
            <a:ext cx="5562600" cy="519113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Heavy “sand &amp; gravel” on bottom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Factors and conditions that </a:t>
            </a:r>
            <a:r>
              <a:rPr lang="en-US" sz="3200" u="sng" dirty="0" smtClean="0"/>
              <a:t>may</a:t>
            </a:r>
            <a:r>
              <a:rPr lang="en-US" sz="3200" dirty="0" smtClean="0"/>
              <a:t> influence sample comparability and WVSCI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sz="2800" dirty="0" smtClean="0"/>
              <a:t>Drought influenced streams</a:t>
            </a:r>
          </a:p>
          <a:p>
            <a:r>
              <a:rPr lang="en-US" sz="2800" dirty="0" smtClean="0"/>
              <a:t>Low flow conditions</a:t>
            </a:r>
          </a:p>
          <a:p>
            <a:r>
              <a:rPr lang="en-US" sz="2800" dirty="0" smtClean="0"/>
              <a:t>Severe floods/spates</a:t>
            </a:r>
          </a:p>
          <a:p>
            <a:r>
              <a:rPr lang="en-US" sz="2800" dirty="0" smtClean="0"/>
              <a:t>Sampling outside of </a:t>
            </a:r>
            <a:r>
              <a:rPr lang="en-US" sz="2800" dirty="0" smtClean="0"/>
              <a:t>thalweg</a:t>
            </a:r>
            <a:endParaRPr lang="en-US" sz="2800" dirty="0" smtClean="0"/>
          </a:p>
          <a:p>
            <a:r>
              <a:rPr lang="en-US" sz="2800" dirty="0" smtClean="0"/>
              <a:t>Sampling in habitats that are too deep</a:t>
            </a:r>
          </a:p>
          <a:p>
            <a:r>
              <a:rPr lang="en-US" sz="2800" dirty="0" smtClean="0"/>
              <a:t>Sampling pools, undercut banks, LWD </a:t>
            </a:r>
          </a:p>
          <a:p>
            <a:r>
              <a:rPr lang="en-US" sz="2800" dirty="0" smtClean="0"/>
              <a:t>Sampling outside of WVSCI index period</a:t>
            </a:r>
          </a:p>
          <a:p>
            <a:r>
              <a:rPr lang="en-US" sz="2800" dirty="0" smtClean="0"/>
              <a:t>Sampling in turbid water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0" y="0"/>
            <a:ext cx="48768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Avoid: Sampling after drought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533400" y="304800"/>
            <a:ext cx="3200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30724" name="Text Box 5"/>
          <p:cNvSpPr txBox="1">
            <a:spLocks noChangeArrowheads="1"/>
          </p:cNvSpPr>
          <p:nvPr/>
        </p:nvSpPr>
        <p:spPr bwMode="auto">
          <a:xfrm>
            <a:off x="0" y="0"/>
            <a:ext cx="41910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Avoid: Low flow sampling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2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</p:pic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0" y="0"/>
            <a:ext cx="7315200" cy="519113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Avoid: Sampling after heavy scour, dredging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1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0" y="0"/>
            <a:ext cx="6781800" cy="519113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Avoid: Sampling after heavy scour, flood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i="1" dirty="0" smtClean="0"/>
              <a:t>WV DEP – Protocols for Benthic </a:t>
            </a:r>
            <a:r>
              <a:rPr lang="en-US" sz="3200" b="1" i="1" dirty="0" smtClean="0"/>
              <a:t>Macroinvertebrate</a:t>
            </a:r>
            <a:r>
              <a:rPr lang="en-US" sz="3200" b="1" i="1" dirty="0" smtClean="0"/>
              <a:t> Sampling and MS Access Database Demo – </a:t>
            </a:r>
            <a:r>
              <a:rPr lang="en-US" sz="3200" b="1" i="1" u="sng" dirty="0" smtClean="0"/>
              <a:t>CD Reminder</a:t>
            </a:r>
            <a:endParaRPr lang="en-US" sz="3200" u="sng" dirty="0" smtClean="0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221163"/>
          </a:xfrm>
        </p:spPr>
        <p:txBody>
          <a:bodyPr/>
          <a:lstStyle/>
          <a:p>
            <a:r>
              <a:rPr lang="en-US" sz="2400" dirty="0" smtClean="0"/>
              <a:t>PPT Presentation of Benthic </a:t>
            </a:r>
            <a:r>
              <a:rPr lang="en-US" sz="2400" dirty="0" smtClean="0"/>
              <a:t>Macroinvertebrate</a:t>
            </a:r>
            <a:r>
              <a:rPr lang="en-US" sz="2400" dirty="0" smtClean="0"/>
              <a:t> Sampling Protocols </a:t>
            </a:r>
            <a:r>
              <a:rPr lang="en-US" sz="2400" dirty="0" smtClean="0"/>
              <a:t>– on CD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WVDEP - MS Access Database v4 for Data Storage and WVSCI </a:t>
            </a:r>
            <a:r>
              <a:rPr lang="en-US" sz="2400" dirty="0" smtClean="0"/>
              <a:t>calculation with users manual – on CD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WVDEP - Benthic </a:t>
            </a:r>
            <a:r>
              <a:rPr lang="en-US" sz="2400" dirty="0" smtClean="0"/>
              <a:t>Macroinverterbate</a:t>
            </a:r>
            <a:r>
              <a:rPr lang="en-US" sz="2400" dirty="0" smtClean="0"/>
              <a:t> Sampling Protocols from Watershed Branch SOP – </a:t>
            </a:r>
            <a:r>
              <a:rPr lang="en-US" sz="2400" dirty="0" smtClean="0"/>
              <a:t>2011 – on CD</a:t>
            </a:r>
          </a:p>
          <a:p>
            <a:endParaRPr lang="en-US" sz="2400" dirty="0" smtClean="0"/>
          </a:p>
          <a:p>
            <a:r>
              <a:rPr lang="en-US" sz="2400" dirty="0" smtClean="0"/>
              <a:t>Sign-up Sheet – on the back table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Map  and Driving Directions to </a:t>
            </a:r>
            <a:r>
              <a:rPr lang="en-US" sz="2400" dirty="0" smtClean="0"/>
              <a:t>KSF – </a:t>
            </a:r>
            <a:r>
              <a:rPr lang="en-US" sz="2400" dirty="0" smtClean="0"/>
              <a:t>on the back table</a:t>
            </a:r>
            <a:endParaRPr lang="en-US" sz="24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700" b="1" dirty="0" smtClean="0"/>
              <a:t>LAB PROCESSING OF BENTHIC MACROINVERTEBRATE SAMPLES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endParaRPr lang="en-US" sz="3200" dirty="0" smtClean="0"/>
          </a:p>
        </p:txBody>
      </p:sp>
      <p:sp>
        <p:nvSpPr>
          <p:cNvPr id="33795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295400"/>
            <a:ext cx="4038600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Sample jar</a:t>
            </a:r>
            <a:r>
              <a:rPr lang="en-US" sz="24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Sample vial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Enamel pans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Denatured ethanol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# 30 sieve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Coarse sieve (10mm)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Gridded sorting tray</a:t>
            </a:r>
            <a:r>
              <a:rPr lang="en-US" sz="2400" dirty="0" smtClean="0"/>
              <a:t>  -The internal dimension of the tray is 40 inches by 10 inches.  There are 100 grids in the tray and each is 2 inch by 2 inch in dimension. 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Cookie cutter</a:t>
            </a:r>
            <a:r>
              <a:rPr lang="en-US" sz="2400" dirty="0" smtClean="0"/>
              <a:t> – optional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u="sng" dirty="0" smtClean="0"/>
              <a:t>Labels</a:t>
            </a:r>
            <a:r>
              <a:rPr lang="en-US" sz="2400" dirty="0" smtClean="0"/>
              <a:t> </a:t>
            </a:r>
          </a:p>
        </p:txBody>
      </p:sp>
      <p:sp>
        <p:nvSpPr>
          <p:cNvPr id="33796" name="Content Placeholder 6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038600" cy="4525963"/>
          </a:xfrm>
        </p:spPr>
        <p:txBody>
          <a:bodyPr/>
          <a:lstStyle/>
          <a:p>
            <a:pPr eaLnBrk="1" hangingPunct="1"/>
            <a:r>
              <a:rPr lang="en-US" sz="2400" u="sng" dirty="0" smtClean="0"/>
              <a:t>Tape</a:t>
            </a:r>
            <a:r>
              <a:rPr lang="en-US" sz="2400" dirty="0" smtClean="0"/>
              <a:t> </a:t>
            </a:r>
          </a:p>
          <a:p>
            <a:pPr eaLnBrk="1" hangingPunct="1"/>
            <a:r>
              <a:rPr lang="en-US" sz="2400" u="sng" dirty="0" smtClean="0"/>
              <a:t>Pencil</a:t>
            </a:r>
            <a:r>
              <a:rPr lang="en-US" sz="2400" dirty="0" smtClean="0"/>
              <a:t> </a:t>
            </a:r>
          </a:p>
          <a:p>
            <a:pPr eaLnBrk="1" hangingPunct="1"/>
            <a:r>
              <a:rPr lang="en-US" sz="2400" u="sng" dirty="0" smtClean="0"/>
              <a:t>Crucible</a:t>
            </a:r>
            <a:r>
              <a:rPr lang="en-US" sz="2400" dirty="0" smtClean="0"/>
              <a:t> - or other small container, is used for short term, intermediate storage of the sample during the picking process.</a:t>
            </a:r>
          </a:p>
          <a:p>
            <a:pPr eaLnBrk="1" hangingPunct="1"/>
            <a:r>
              <a:rPr lang="en-US" sz="2400" u="sng" dirty="0" smtClean="0"/>
              <a:t>Forceps</a:t>
            </a:r>
            <a:r>
              <a:rPr lang="en-US" sz="2400" dirty="0" smtClean="0"/>
              <a:t> </a:t>
            </a:r>
          </a:p>
          <a:p>
            <a:pPr eaLnBrk="1" hangingPunct="1"/>
            <a:r>
              <a:rPr lang="en-US" sz="2400" u="sng" dirty="0" smtClean="0"/>
              <a:t>Illuminated magnifier</a:t>
            </a:r>
            <a:endParaRPr lang="en-US" sz="2400" dirty="0" smtClean="0"/>
          </a:p>
          <a:p>
            <a:pPr eaLnBrk="1" hangingPunct="1"/>
            <a:r>
              <a:rPr lang="en-US" sz="2400" u="sng" dirty="0" smtClean="0"/>
              <a:t>Squirt bottle</a:t>
            </a:r>
            <a:endParaRPr lang="en-US" sz="2400" dirty="0" smtClean="0"/>
          </a:p>
          <a:p>
            <a:pPr eaLnBrk="1" hangingPunct="1"/>
            <a:r>
              <a:rPr lang="en-US" sz="2400" u="sng" dirty="0" smtClean="0"/>
              <a:t>Plexiglas lid</a:t>
            </a:r>
            <a:r>
              <a:rPr lang="en-US" sz="2400" dirty="0" smtClean="0"/>
              <a:t> - used to cover sample overnight to prevent evaporation.</a:t>
            </a:r>
          </a:p>
          <a:p>
            <a:pPr eaLnBrk="1" hangingPunct="1"/>
            <a:r>
              <a:rPr lang="en-US" sz="2400" u="sng" dirty="0" smtClean="0"/>
              <a:t>Counter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Laboratory Cleaning Procedures</a:t>
            </a:r>
          </a:p>
        </p:txBody>
      </p:sp>
      <p:sp>
        <p:nvSpPr>
          <p:cNvPr id="1028" name="Rectangle 3"/>
          <p:cNvSpPr>
            <a:spLocks noGrp="1"/>
          </p:cNvSpPr>
          <p:nvPr>
            <p:ph type="body" idx="1"/>
          </p:nvPr>
        </p:nvSpPr>
        <p:spPr>
          <a:xfrm>
            <a:off x="457200" y="838200"/>
            <a:ext cx="8229600" cy="5486400"/>
          </a:xfrm>
        </p:spPr>
        <p:txBody>
          <a:bodyPr/>
          <a:lstStyle/>
          <a:p>
            <a:pPr algn="ctr" eaLnBrk="1" hangingPunct="1"/>
            <a:r>
              <a:rPr lang="en-US" dirty="0" smtClean="0"/>
              <a:t>Pour sample through coarse sieve</a:t>
            </a:r>
          </a:p>
          <a:p>
            <a:pPr algn="ctr" eaLnBrk="1" hangingPunct="1"/>
            <a:r>
              <a:rPr lang="en-US" dirty="0" smtClean="0"/>
              <a:t>Inspect and wash coarse materials</a:t>
            </a:r>
          </a:p>
          <a:p>
            <a:pPr eaLnBrk="1" hangingPunct="1"/>
            <a:endParaRPr lang="en-US" dirty="0" smtClean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1143000" y="2057400"/>
          <a:ext cx="7010400" cy="4645025"/>
        </p:xfrm>
        <a:graphic>
          <a:graphicData uri="http://schemas.openxmlformats.org/presentationml/2006/ole">
            <p:oleObj spid="_x0000_s1026" r:id="rId3" imgW="3901118" imgH="2584490" progId="">
              <p:embed/>
            </p:oleObj>
          </a:graphicData>
        </a:graphic>
      </p:graphicFrame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5943600" y="5867400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10 mm mesh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       Laboratory Cleaning Procedures</a:t>
            </a:r>
          </a:p>
        </p:txBody>
      </p:sp>
      <p:sp>
        <p:nvSpPr>
          <p:cNvPr id="2052" name="Rectangle 3"/>
          <p:cNvSpPr>
            <a:spLocks noGrp="1"/>
          </p:cNvSpPr>
          <p:nvPr>
            <p:ph type="body"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n-US" dirty="0" smtClean="0"/>
              <a:t>      Rinse fine particulates from sample</a:t>
            </a:r>
          </a:p>
          <a:p>
            <a:pPr eaLnBrk="1" hangingPunct="1">
              <a:buFont typeface="Arial" charset="0"/>
              <a:buNone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/>
        </p:nvGraphicFramePr>
        <p:xfrm>
          <a:off x="1676400" y="1676400"/>
          <a:ext cx="6934200" cy="4592638"/>
        </p:xfrm>
        <a:graphic>
          <a:graphicData uri="http://schemas.openxmlformats.org/presentationml/2006/ole">
            <p:oleObj spid="_x0000_s2050" r:id="rId3" imgW="3901118" imgH="2584490" progId="">
              <p:embed/>
            </p:oleObj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0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dirty="0">
                <a:latin typeface="Calibri" pitchFamily="34" charset="0"/>
              </a:rPr>
              <a:t/>
            </a:r>
            <a:br>
              <a:rPr lang="en-US" dirty="0">
                <a:latin typeface="Calibri" pitchFamily="34" charset="0"/>
              </a:rPr>
            </a:br>
            <a:endParaRPr lang="en-US" dirty="0">
              <a:latin typeface="Calibri" pitchFamily="34" charset="0"/>
            </a:endParaRP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0" y="3200400"/>
            <a:ext cx="2438400" cy="64135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Plastic 600 </a:t>
            </a:r>
            <a:r>
              <a:rPr lang="en-US" dirty="0">
                <a:cs typeface="Arial" charset="0"/>
              </a:rPr>
              <a:t>µm mesh funnel sieve</a:t>
            </a:r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6781800" y="5410200"/>
            <a:ext cx="1981200" cy="64135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Standard #30 sieve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WVDEP empty tray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163" y="0"/>
            <a:ext cx="9174163" cy="685800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0" y="228600"/>
            <a:ext cx="9144000" cy="181610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+mj-lt"/>
              </a:rPr>
              <a:t>- Home-made Plexiglas </a:t>
            </a:r>
            <a:r>
              <a:rPr lang="en-US" sz="2800" dirty="0">
                <a:latin typeface="Calibri" pitchFamily="34" charset="0"/>
              </a:rPr>
              <a:t>Framed or (Plastic) sorting tray </a:t>
            </a:r>
          </a:p>
          <a:p>
            <a:pPr>
              <a:defRPr/>
            </a:pPr>
            <a:r>
              <a:rPr lang="en-US" sz="2800" dirty="0">
                <a:latin typeface="Calibri" pitchFamily="34" charset="0"/>
              </a:rPr>
              <a:t>  (10 X 40 inches) with gridded bottom (100 - 2 X 2 inch grids) </a:t>
            </a:r>
          </a:p>
          <a:p>
            <a:pPr>
              <a:defRPr/>
            </a:pPr>
            <a:endParaRPr lang="en-US" sz="2800" dirty="0">
              <a:latin typeface="Calibri" pitchFamily="34" charset="0"/>
            </a:endParaRPr>
          </a:p>
          <a:p>
            <a:pPr>
              <a:defRPr/>
            </a:pPr>
            <a:r>
              <a:rPr lang="en-US" sz="2800" dirty="0">
                <a:latin typeface="Calibri" pitchFamily="34" charset="0"/>
              </a:rPr>
              <a:t>-White board randomly marked with numbers 1 to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WVDEP full tr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6850" cy="6858000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</p:pic>
      <p:sp>
        <p:nvSpPr>
          <p:cNvPr id="35843" name="TextBox 2"/>
          <p:cNvSpPr txBox="1">
            <a:spLocks noChangeArrowheads="1"/>
          </p:cNvSpPr>
          <p:nvPr/>
        </p:nvSpPr>
        <p:spPr bwMode="auto">
          <a:xfrm>
            <a:off x="838200" y="1600200"/>
            <a:ext cx="7696200" cy="579438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dirty="0">
                <a:latin typeface="Arial Unicode MS" pitchFamily="34" charset="-128"/>
              </a:rPr>
              <a:t>Sample evenly distributed in sorting tray.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WVDEP 5 count tr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75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2"/>
          <p:cNvSpPr txBox="1">
            <a:spLocks noChangeArrowheads="1"/>
          </p:cNvSpPr>
          <p:nvPr/>
        </p:nvSpPr>
        <p:spPr bwMode="auto">
          <a:xfrm>
            <a:off x="1371600" y="1219200"/>
            <a:ext cx="6248400" cy="519113"/>
          </a:xfrm>
          <a:prstGeom prst="rect">
            <a:avLst/>
          </a:prstGeom>
          <a:solidFill>
            <a:srgbClr val="6666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>
                <a:cs typeface="Arial" charset="0"/>
              </a:rPr>
              <a:t>5 grids </a:t>
            </a:r>
            <a:r>
              <a:rPr lang="en-US" sz="2800" dirty="0">
                <a:cs typeface="Arial" charset="0"/>
              </a:rPr>
              <a:t>subsampled</a:t>
            </a:r>
            <a:r>
              <a:rPr lang="en-US" sz="2800" dirty="0">
                <a:cs typeface="Arial" charset="0"/>
              </a:rPr>
              <a:t> from sorting tray.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 descr="IMG_0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4267200" cy="95408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/>
              <a:t>10x Lighted Magnification</a:t>
            </a:r>
          </a:p>
          <a:p>
            <a:pPr>
              <a:defRPr/>
            </a:pPr>
            <a:r>
              <a:rPr lang="en-US" sz="2800" dirty="0"/>
              <a:t>for picking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2"/>
          <p:cNvSpPr txBox="1">
            <a:spLocks noChangeArrowheads="1"/>
          </p:cNvSpPr>
          <p:nvPr/>
        </p:nvSpPr>
        <p:spPr bwMode="auto">
          <a:xfrm>
            <a:off x="304800" y="0"/>
            <a:ext cx="8534400" cy="874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cs typeface="Arial" charset="0"/>
              </a:rPr>
              <a:t>DEP WAB Sorting Criteria for WVSCI</a:t>
            </a: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1 - 200 organism subsample + or – 20% (160 to 240)</a:t>
            </a: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2 - Once a grid is started it must be fully picked</a:t>
            </a: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3 - Good idea to pick additional grid(s) if your total count after several grids is just above 160</a:t>
            </a: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4 - If </a:t>
            </a:r>
            <a:r>
              <a:rPr lang="en-US" sz="2000" dirty="0" smtClean="0">
                <a:cs typeface="Arial" charset="0"/>
              </a:rPr>
              <a:t>subsample </a:t>
            </a:r>
            <a:r>
              <a:rPr lang="en-US" sz="2000" dirty="0">
                <a:cs typeface="Arial" charset="0"/>
              </a:rPr>
              <a:t>exceeds 240 significantly then </a:t>
            </a:r>
            <a:r>
              <a:rPr lang="en-US" sz="2000" dirty="0" smtClean="0">
                <a:cs typeface="Arial" charset="0"/>
              </a:rPr>
              <a:t>subsample itself should be re-</a:t>
            </a:r>
            <a:r>
              <a:rPr lang="en-US" sz="2000" dirty="0" smtClean="0">
                <a:cs typeface="Arial" charset="0"/>
              </a:rPr>
              <a:t>subsampled</a:t>
            </a:r>
            <a:endParaRPr lang="en-US" sz="2000" dirty="0">
              <a:cs typeface="Arial" charset="0"/>
            </a:endParaRP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5 - In order to ensure representativeness of the total sample, at least 4 randomly selected grids should be picked if using 2x2inch 100 grid sorting tray</a:t>
            </a: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6 - As a rule-of-thumb, samples containing less than 100 organisms after all grids have been picked should be scrutinized comparability</a:t>
            </a:r>
          </a:p>
          <a:p>
            <a:endParaRPr lang="en-US" sz="2000" dirty="0">
              <a:cs typeface="Arial" charset="0"/>
            </a:endParaRPr>
          </a:p>
          <a:p>
            <a:r>
              <a:rPr lang="en-US" sz="2000" dirty="0">
                <a:cs typeface="Arial" charset="0"/>
              </a:rPr>
              <a:t>7- Number of grids picked &amp; number of organisms removed from the subsample should be recorded on bench sheet  </a:t>
            </a:r>
          </a:p>
          <a:p>
            <a:endParaRPr lang="en-US" sz="2400" dirty="0">
              <a:cs typeface="Arial" charset="0"/>
            </a:endParaRPr>
          </a:p>
          <a:p>
            <a:endParaRPr lang="en-US" sz="2400" dirty="0">
              <a:cs typeface="Arial" charset="0"/>
            </a:endParaRPr>
          </a:p>
          <a:p>
            <a:endParaRPr lang="en-US" sz="2800" dirty="0">
              <a:cs typeface="Arial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2"/>
          <p:cNvSpPr txBox="1">
            <a:spLocks noChangeArrowheads="1"/>
          </p:cNvSpPr>
          <p:nvPr/>
        </p:nvSpPr>
        <p:spPr bwMode="auto">
          <a:xfrm>
            <a:off x="304800" y="228600"/>
            <a:ext cx="8534400" cy="474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dirty="0">
                <a:cs typeface="Arial" charset="0"/>
              </a:rPr>
              <a:t>Sorting Criteria</a:t>
            </a:r>
          </a:p>
          <a:p>
            <a:endParaRPr lang="en-US" sz="2800" dirty="0">
              <a:cs typeface="Arial" charset="0"/>
            </a:endParaRPr>
          </a:p>
          <a:p>
            <a:r>
              <a:rPr lang="en-US" sz="2800" dirty="0">
                <a:cs typeface="Arial" charset="0"/>
              </a:rPr>
              <a:t>Based on WVDEP’s experience, &gt;90% of the time, 4 or more grids out of 100 ( 2 inch by 2 inch grids) will need to be picked in order to reach the target 200 organism subsample for a 1m</a:t>
            </a:r>
            <a:r>
              <a:rPr lang="en-US" sz="2800" baseline="30000" dirty="0">
                <a:cs typeface="Arial" charset="0"/>
              </a:rPr>
              <a:t>2</a:t>
            </a:r>
            <a:r>
              <a:rPr lang="en-US" sz="2800" dirty="0">
                <a:cs typeface="Arial" charset="0"/>
              </a:rPr>
              <a:t> kick area.</a:t>
            </a:r>
            <a:endParaRPr lang="en-US" sz="2800" baseline="30000" dirty="0">
              <a:cs typeface="Arial" charset="0"/>
            </a:endParaRPr>
          </a:p>
          <a:p>
            <a:endParaRPr lang="en-US" sz="2400" dirty="0">
              <a:cs typeface="Arial" charset="0"/>
            </a:endParaRPr>
          </a:p>
          <a:p>
            <a:endParaRPr lang="en-US" sz="2400" dirty="0">
              <a:cs typeface="Arial" charset="0"/>
            </a:endParaRPr>
          </a:p>
          <a:p>
            <a:endParaRPr lang="en-US" sz="2800" dirty="0">
              <a:cs typeface="Arial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smtClean="0"/>
              <a:t>Taxonomic Level of Identification for Benthic </a:t>
            </a:r>
            <a:r>
              <a:rPr lang="en-US" sz="3200" dirty="0" smtClean="0"/>
              <a:t>Macroinvertebrate</a:t>
            </a:r>
            <a:r>
              <a:rPr lang="en-US" sz="3200" dirty="0" smtClean="0"/>
              <a:t> Samples – WVSCI </a:t>
            </a:r>
          </a:p>
        </p:txBody>
      </p:sp>
      <p:sp>
        <p:nvSpPr>
          <p:cNvPr id="43011" name="Rectangle 3"/>
          <p:cNvSpPr>
            <a:spLocks noGrp="1"/>
          </p:cNvSpPr>
          <p:nvPr>
            <p:ph type="body" sz="half" idx="1"/>
          </p:nvPr>
        </p:nvSpPr>
        <p:spPr>
          <a:xfrm>
            <a:off x="228600" y="1752600"/>
            <a:ext cx="4038600" cy="3657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Family Level for WVSCI except for </a:t>
            </a:r>
            <a:r>
              <a:rPr lang="en-US" sz="2400" dirty="0" smtClean="0"/>
              <a:t>Nematoda</a:t>
            </a:r>
            <a:r>
              <a:rPr lang="en-US" sz="2400" dirty="0" smtClean="0"/>
              <a:t> and </a:t>
            </a:r>
            <a:r>
              <a:rPr lang="en-US" sz="2400" dirty="0" smtClean="0"/>
              <a:t>Collembola</a:t>
            </a: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All aquatic </a:t>
            </a:r>
            <a:r>
              <a:rPr lang="en-US" sz="2400" dirty="0" smtClean="0"/>
              <a:t>macroinvertebrates</a:t>
            </a:r>
            <a:r>
              <a:rPr lang="en-US" sz="2400" dirty="0" smtClean="0"/>
              <a:t> including insects, crustaceans (crayfish, scuds), snails, clams (</a:t>
            </a:r>
            <a:r>
              <a:rPr lang="en-US" sz="2400" dirty="0" smtClean="0"/>
              <a:t>asian</a:t>
            </a:r>
            <a:r>
              <a:rPr lang="en-US" sz="2400" dirty="0" smtClean="0"/>
              <a:t> clams, fingernail clams), and worms.</a:t>
            </a:r>
          </a:p>
        </p:txBody>
      </p:sp>
      <p:pic>
        <p:nvPicPr>
          <p:cNvPr id="4301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43400" y="1752600"/>
            <a:ext cx="4495800" cy="37353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14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Arial" charset="0"/>
              </a:rPr>
              <a:t>Benthic </a:t>
            </a:r>
            <a:r>
              <a:rPr lang="en-US" sz="2800" dirty="0" smtClean="0">
                <a:latin typeface="Arial" charset="0"/>
              </a:rPr>
              <a:t>Macroinvertebrate</a:t>
            </a:r>
            <a:r>
              <a:rPr lang="en-US" sz="2800" dirty="0" smtClean="0">
                <a:latin typeface="Arial" charset="0"/>
              </a:rPr>
              <a:t> Sampling Protocols for Riffle/Run Streams in West Virginia</a:t>
            </a:r>
            <a:r>
              <a:rPr lang="en-US" sz="3200" dirty="0" smtClean="0">
                <a:latin typeface="Arial" charset="0"/>
              </a:rPr>
              <a:t/>
            </a:r>
            <a:br>
              <a:rPr lang="en-US" sz="3200" dirty="0" smtClean="0">
                <a:latin typeface="Arial" charset="0"/>
              </a:rPr>
            </a:br>
            <a:r>
              <a:rPr lang="en-US" sz="2400" dirty="0" smtClean="0">
                <a:latin typeface="Arial" charset="0"/>
              </a:rPr>
              <a:t>April 1, 2011</a:t>
            </a:r>
            <a:r>
              <a:rPr lang="en-US" sz="2400" dirty="0" smtClean="0"/>
              <a:t> 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sz="half" idx="1"/>
          </p:nvPr>
        </p:nvSpPr>
        <p:spPr>
          <a:xfrm>
            <a:off x="1524000" y="5181600"/>
            <a:ext cx="5715000" cy="1295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US" sz="8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700" dirty="0" smtClean="0"/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en-US" sz="700" dirty="0" smtClean="0"/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     WV Department of Environmental Protection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    Watershed Assessment Branch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    (304) 926-0499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en-US" sz="2000" dirty="0" smtClean="0"/>
              <a:t>    Jeffrey.E.Bailey@wv.gov</a:t>
            </a:r>
          </a:p>
        </p:txBody>
      </p:sp>
      <p:pic>
        <p:nvPicPr>
          <p:cNvPr id="7172" name="Picture 6" descr="155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295400"/>
            <a:ext cx="5638800" cy="42306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WVDEP WAB QA/QC for Bug Sampling </a:t>
            </a:r>
            <a:br>
              <a:rPr lang="en-US" sz="3200" dirty="0" smtClean="0"/>
            </a:br>
            <a:r>
              <a:rPr lang="en-US" sz="3200" dirty="0" smtClean="0"/>
              <a:t>and Bug Identification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905001"/>
            <a:ext cx="8229600" cy="1981200"/>
          </a:xfrm>
        </p:spPr>
        <p:txBody>
          <a:bodyPr/>
          <a:lstStyle/>
          <a:p>
            <a:r>
              <a:rPr lang="en-US" dirty="0" smtClean="0"/>
              <a:t>2.5%  - Duplicates in field samples</a:t>
            </a:r>
          </a:p>
          <a:p>
            <a:endParaRPr lang="en-US" dirty="0" smtClean="0"/>
          </a:p>
          <a:p>
            <a:r>
              <a:rPr lang="en-US" dirty="0" smtClean="0"/>
              <a:t>5% - Re-identified by a second lab for QA/QC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West Virginia Stream Condition Index (WVSCI)</a:t>
            </a:r>
          </a:p>
        </p:txBody>
      </p:sp>
      <p:sp>
        <p:nvSpPr>
          <p:cNvPr id="44035" name="Rectangle 3"/>
          <p:cNvSpPr>
            <a:spLocks noGrp="1"/>
          </p:cNvSpPr>
          <p:nvPr>
            <p:ph type="body" idx="1"/>
          </p:nvPr>
        </p:nvSpPr>
        <p:spPr>
          <a:solidFill>
            <a:schemeClr val="accent5">
              <a:lumMod val="75000"/>
            </a:schemeClr>
          </a:solidFill>
        </p:spPr>
        <p:txBody>
          <a:bodyPr/>
          <a:lstStyle/>
          <a:p>
            <a:pPr eaLnBrk="1" hangingPunct="1"/>
            <a:r>
              <a:rPr lang="en-US" sz="2800" b="1" dirty="0" smtClean="0"/>
              <a:t>Gerritson</a:t>
            </a:r>
            <a:r>
              <a:rPr lang="en-US" sz="2800" b="1" dirty="0" smtClean="0"/>
              <a:t>, J., J. Burton, and M.T. Barbour. 2000a.  </a:t>
            </a:r>
            <a:r>
              <a:rPr lang="en-US" sz="2800" b="1" i="1" dirty="0" smtClean="0"/>
              <a:t>A stream condition index for West Virginia </a:t>
            </a:r>
            <a:r>
              <a:rPr lang="en-US" sz="2800" b="1" i="1" dirty="0" smtClean="0"/>
              <a:t>wadeable</a:t>
            </a:r>
            <a:r>
              <a:rPr lang="en-US" sz="2800" b="1" i="1" dirty="0" smtClean="0"/>
              <a:t> streams.</a:t>
            </a:r>
            <a:r>
              <a:rPr lang="en-US" sz="2800" b="1" dirty="0" smtClean="0"/>
              <a:t> Tetra Tech, Inc. Owing Mills, MD.</a:t>
            </a:r>
            <a:endParaRPr lang="en-US" sz="2800" b="1" i="1" dirty="0" smtClean="0"/>
          </a:p>
          <a:p>
            <a:pPr eaLnBrk="1" hangingPunct="1"/>
            <a:r>
              <a:rPr lang="en-US" sz="2800" i="1" dirty="0" smtClean="0">
                <a:hlinkClick r:id="rId2"/>
              </a:rPr>
              <a:t>http://www.dep.wv.gov/WWE/watershed/bio_fish/Documents/WVSCI.pdf</a:t>
            </a:r>
            <a:endParaRPr lang="en-US" sz="2800" i="1" dirty="0" smtClean="0"/>
          </a:p>
          <a:p>
            <a:pPr eaLnBrk="1" hangingPunct="1"/>
            <a:r>
              <a:rPr lang="en-US" sz="2800" i="1" dirty="0" smtClean="0">
                <a:hlinkClick r:id="rId3"/>
              </a:rPr>
              <a:t>http://www.dep.wv.gov/WWE/watershed/bio_fish/Documents/WVSCI%20Addendum.doc</a:t>
            </a:r>
            <a:endParaRPr lang="en-US" sz="2800" i="1" dirty="0" smtClean="0"/>
          </a:p>
          <a:p>
            <a:pPr eaLnBrk="1" hangingPunct="1"/>
            <a:r>
              <a:rPr lang="en-US" sz="2800" i="1" dirty="0" smtClean="0"/>
              <a:t>http://www.dep.wv.gov/WWE/watershed/wqmonitoring/Documents/SOP%20Doc/2010%20WAB%20SOP%20Final.pdf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Requirements for Comparable Sample and WVSCI Calculation</a:t>
            </a:r>
          </a:p>
        </p:txBody>
      </p:sp>
      <p:sp>
        <p:nvSpPr>
          <p:cNvPr id="45059" name="Rectangle 3"/>
          <p:cNvSpPr>
            <a:spLocks noGrp="1"/>
          </p:cNvSpPr>
          <p:nvPr>
            <p:ph type="body" idx="1"/>
          </p:nvPr>
        </p:nvSpPr>
        <p:spPr>
          <a:xfrm>
            <a:off x="381000" y="1524000"/>
            <a:ext cx="8229600" cy="4876800"/>
          </a:xfrm>
        </p:spPr>
        <p:txBody>
          <a:bodyPr/>
          <a:lstStyle/>
          <a:p>
            <a:pPr eaLnBrk="1" hangingPunct="1"/>
            <a:r>
              <a:rPr lang="en-US" sz="2800" u="sng" dirty="0" smtClean="0"/>
              <a:t>Sample collection methods</a:t>
            </a:r>
            <a:r>
              <a:rPr lang="en-US" sz="2800" dirty="0" smtClean="0"/>
              <a:t> – Follow DEP Watershed Assessment Branch Protocols</a:t>
            </a:r>
          </a:p>
          <a:p>
            <a:pPr eaLnBrk="1" hangingPunct="1"/>
            <a:r>
              <a:rPr lang="en-US" sz="2800" u="sng" dirty="0" smtClean="0"/>
              <a:t>Laboratory </a:t>
            </a:r>
            <a:r>
              <a:rPr lang="en-US" sz="2800" u="sng" dirty="0" smtClean="0"/>
              <a:t>subsampling</a:t>
            </a:r>
            <a:r>
              <a:rPr lang="en-US" sz="2800" dirty="0" smtClean="0"/>
              <a:t>  - 200 + - 20%</a:t>
            </a:r>
          </a:p>
          <a:p>
            <a:pPr eaLnBrk="1" hangingPunct="1"/>
            <a:r>
              <a:rPr lang="en-US" sz="2800" u="sng" dirty="0" smtClean="0"/>
              <a:t>Taxonomic resolution</a:t>
            </a:r>
            <a:r>
              <a:rPr lang="en-US" sz="2800" dirty="0" smtClean="0"/>
              <a:t> - Family (except </a:t>
            </a:r>
            <a:r>
              <a:rPr lang="en-US" sz="2800" dirty="0" smtClean="0"/>
              <a:t>Nematoda</a:t>
            </a:r>
            <a:r>
              <a:rPr lang="en-US" sz="2800" dirty="0" smtClean="0"/>
              <a:t> and </a:t>
            </a:r>
            <a:r>
              <a:rPr lang="en-US" sz="2800" dirty="0" smtClean="0"/>
              <a:t>Collembola</a:t>
            </a:r>
            <a:r>
              <a:rPr lang="en-US" sz="2800" dirty="0" smtClean="0"/>
              <a:t>)</a:t>
            </a:r>
          </a:p>
          <a:p>
            <a:pPr eaLnBrk="1" hangingPunct="1"/>
            <a:r>
              <a:rPr lang="en-US" sz="2800" u="sng" dirty="0" smtClean="0"/>
              <a:t>Index period</a:t>
            </a:r>
            <a:r>
              <a:rPr lang="en-US" sz="2800" dirty="0" smtClean="0"/>
              <a:t> – Between April 15 and Oct 15</a:t>
            </a:r>
          </a:p>
          <a:p>
            <a:pPr eaLnBrk="1" hangingPunct="1"/>
            <a:r>
              <a:rPr lang="en-US" sz="2800" u="sng" dirty="0" smtClean="0"/>
              <a:t>Tolerance values</a:t>
            </a:r>
            <a:r>
              <a:rPr lang="en-US" sz="2800" dirty="0" smtClean="0"/>
              <a:t> – DEP WAB database</a:t>
            </a:r>
          </a:p>
          <a:p>
            <a:pPr eaLnBrk="1" hangingPunct="1"/>
            <a:r>
              <a:rPr lang="en-US" sz="2800" u="sng" dirty="0" smtClean="0"/>
              <a:t>WVSCI metrics</a:t>
            </a:r>
            <a:r>
              <a:rPr lang="en-US" sz="2800" dirty="0" smtClean="0"/>
              <a:t> – Use only the 6 family component metrics</a:t>
            </a:r>
          </a:p>
          <a:p>
            <a:pPr eaLnBrk="1" hangingPunct="1"/>
            <a:r>
              <a:rPr lang="en-US" sz="2800" u="sng" dirty="0" smtClean="0"/>
              <a:t>Best Standard Values</a:t>
            </a:r>
            <a:r>
              <a:rPr lang="en-US" sz="2800" dirty="0" smtClean="0"/>
              <a:t> – DEP WAB database</a:t>
            </a:r>
          </a:p>
          <a:p>
            <a:pPr eaLnBrk="1" hangingPunct="1"/>
            <a:endParaRPr lang="en-US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Essential Taxonomic References used by WVDEP WAB</a:t>
            </a:r>
          </a:p>
        </p:txBody>
      </p:sp>
      <p:sp>
        <p:nvSpPr>
          <p:cNvPr id="4608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1800" u="sng" dirty="0" smtClean="0"/>
              <a:t>Merritt, R.W., K.W. Cummins</a:t>
            </a:r>
            <a:r>
              <a:rPr lang="en-US" sz="1800" dirty="0" smtClean="0"/>
              <a:t>, and M.B. Berg, eds.  2008.  An Introduction to the aquatic insects of North America. 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edition/revised edition.  Kendall/Hunt Publishing Company, Dubuque, Iowa.</a:t>
            </a:r>
          </a:p>
          <a:p>
            <a:pPr eaLnBrk="1" hangingPunct="1"/>
            <a:r>
              <a:rPr lang="en-US" sz="1800" u="sng" dirty="0" smtClean="0"/>
              <a:t>Peckarsky</a:t>
            </a:r>
            <a:r>
              <a:rPr lang="en-US" sz="1800" u="sng" dirty="0" smtClean="0"/>
              <a:t>,</a:t>
            </a:r>
            <a:r>
              <a:rPr lang="en-US" sz="1800" dirty="0" smtClean="0"/>
              <a:t> B.L., P.R. </a:t>
            </a:r>
            <a:r>
              <a:rPr lang="en-US" sz="1800" dirty="0" smtClean="0"/>
              <a:t>Fraissinet</a:t>
            </a:r>
            <a:r>
              <a:rPr lang="en-US" sz="1800" dirty="0" smtClean="0"/>
              <a:t>, M.A. </a:t>
            </a:r>
            <a:r>
              <a:rPr lang="en-US" sz="1800" dirty="0" smtClean="0"/>
              <a:t>Penton</a:t>
            </a:r>
            <a:r>
              <a:rPr lang="en-US" sz="1800" dirty="0" smtClean="0"/>
              <a:t>, and D.J. Conklin, Jr.  1990.  Freshwater </a:t>
            </a:r>
            <a:r>
              <a:rPr lang="en-US" sz="1800" dirty="0" smtClean="0"/>
              <a:t>macroinvertebrates</a:t>
            </a:r>
            <a:r>
              <a:rPr lang="en-US" sz="1800" dirty="0" smtClean="0"/>
              <a:t> of northeastern North America.  Cornell University Press, Ithaca, New York.  </a:t>
            </a:r>
          </a:p>
          <a:p>
            <a:pPr eaLnBrk="1" hangingPunct="1"/>
            <a:r>
              <a:rPr lang="en-US" sz="1800" dirty="0" smtClean="0"/>
              <a:t>Smith, D. G.  2001.  </a:t>
            </a:r>
            <a:r>
              <a:rPr lang="en-US" sz="1800" dirty="0" smtClean="0"/>
              <a:t>Pennak’s</a:t>
            </a:r>
            <a:r>
              <a:rPr lang="en-US" sz="1800" dirty="0" smtClean="0"/>
              <a:t> Freshwater Invertebrates of the United States: </a:t>
            </a:r>
            <a:r>
              <a:rPr lang="en-US" sz="1800" dirty="0" smtClean="0"/>
              <a:t>Porifera</a:t>
            </a:r>
            <a:r>
              <a:rPr lang="en-US" sz="1800" dirty="0" smtClean="0"/>
              <a:t> to </a:t>
            </a:r>
            <a:r>
              <a:rPr lang="en-US" sz="1800" dirty="0" smtClean="0"/>
              <a:t>Crustacea</a:t>
            </a:r>
            <a:r>
              <a:rPr lang="en-US" sz="1800" dirty="0" smtClean="0"/>
              <a:t>. 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edition.  John Wiley &amp; Sons, New York.</a:t>
            </a:r>
          </a:p>
          <a:p>
            <a:pPr eaLnBrk="1" hangingPunct="1"/>
            <a:r>
              <a:rPr lang="en-US" sz="1800" dirty="0" smtClean="0"/>
              <a:t>Wiggins, G.B.  1996.  Larvae of the North American </a:t>
            </a:r>
            <a:r>
              <a:rPr lang="en-US" sz="1800" dirty="0" err="1" smtClean="0"/>
              <a:t>caddisfly</a:t>
            </a:r>
            <a:r>
              <a:rPr lang="en-US" sz="1800" dirty="0" smtClean="0"/>
              <a:t> genera (</a:t>
            </a:r>
            <a:r>
              <a:rPr lang="en-US" sz="1800" dirty="0" err="1" smtClean="0"/>
              <a:t>Trichoptera</a:t>
            </a:r>
            <a:r>
              <a:rPr lang="en-US" sz="1800" dirty="0" smtClean="0"/>
              <a:t>). 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edition. University of Toronto Press, Toronto, Canada.</a:t>
            </a:r>
          </a:p>
          <a:p>
            <a:pPr eaLnBrk="1" hangingPunct="1"/>
            <a:r>
              <a:rPr lang="en-US" sz="1800" dirty="0" err="1" smtClean="0"/>
              <a:t>Epler</a:t>
            </a:r>
            <a:r>
              <a:rPr lang="en-US" sz="1800" dirty="0" smtClean="0"/>
              <a:t>, J.H.  2001.  Identification manual for the larval </a:t>
            </a:r>
            <a:r>
              <a:rPr lang="en-US" sz="1800" dirty="0" err="1" smtClean="0"/>
              <a:t>Chironomidae</a:t>
            </a:r>
            <a:r>
              <a:rPr lang="en-US" sz="1800" dirty="0" smtClean="0"/>
              <a:t> (</a:t>
            </a:r>
            <a:r>
              <a:rPr lang="en-US" sz="1800" dirty="0" err="1" smtClean="0"/>
              <a:t>Diptera</a:t>
            </a:r>
            <a:r>
              <a:rPr lang="en-US" sz="1800" dirty="0" smtClean="0"/>
              <a:t>) of North and South Carolina.  North Carolina Department of Environmental and Natural Resources, Division of Water Quality, Raleigh, North Carolina.</a:t>
            </a:r>
          </a:p>
          <a:p>
            <a:pPr eaLnBrk="1" hangingPunct="1"/>
            <a:r>
              <a:rPr lang="en-US" sz="1800" dirty="0" err="1" smtClean="0"/>
              <a:t>Jezerinac</a:t>
            </a:r>
            <a:r>
              <a:rPr lang="en-US" sz="1800" dirty="0" smtClean="0"/>
              <a:t>, R.F., G.W. Stocker, and D.C. Tarter.  1995.  The crayfishes (</a:t>
            </a:r>
            <a:r>
              <a:rPr lang="en-US" sz="1800" dirty="0" err="1" smtClean="0"/>
              <a:t>Decapoda</a:t>
            </a:r>
            <a:r>
              <a:rPr lang="en-US" sz="1800" dirty="0" smtClean="0"/>
              <a:t>: </a:t>
            </a:r>
            <a:r>
              <a:rPr lang="en-US" sz="1800" dirty="0" err="1" smtClean="0"/>
              <a:t>Cambaridae</a:t>
            </a:r>
            <a:r>
              <a:rPr lang="en-US" sz="1800" dirty="0" smtClean="0"/>
              <a:t>) of West Virginia.  Ohio Biological Survey Bulletin. New Series. Vol. 10, No.1.</a:t>
            </a:r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sz="2000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Description of Terms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/>
          <a:lstStyle/>
          <a:p>
            <a:r>
              <a:rPr lang="en-US" sz="2800" u="sng" dirty="0" smtClean="0"/>
              <a:t>Watershed Assessment Branch</a:t>
            </a:r>
            <a:r>
              <a:rPr lang="en-US" sz="2800" dirty="0" smtClean="0"/>
              <a:t> – WAB</a:t>
            </a:r>
          </a:p>
          <a:p>
            <a:endParaRPr lang="en-US" sz="2800" u="sng" dirty="0" smtClean="0"/>
          </a:p>
          <a:p>
            <a:r>
              <a:rPr lang="en-US" sz="2800" u="sng" dirty="0" smtClean="0"/>
              <a:t>Benthic </a:t>
            </a:r>
            <a:r>
              <a:rPr lang="en-US" sz="2800" u="sng" dirty="0" smtClean="0"/>
              <a:t>Macroinvertebrate</a:t>
            </a:r>
            <a:r>
              <a:rPr lang="en-US" sz="2800" u="sng" dirty="0" smtClean="0"/>
              <a:t> Sample</a:t>
            </a:r>
            <a:r>
              <a:rPr lang="en-US" sz="2800" dirty="0" smtClean="0"/>
              <a:t> – “Bug Sample”</a:t>
            </a:r>
          </a:p>
          <a:p>
            <a:endParaRPr lang="en-US" sz="2800" dirty="0" smtClean="0"/>
          </a:p>
          <a:p>
            <a:r>
              <a:rPr lang="en-US" sz="2800" u="sng" dirty="0" smtClean="0"/>
              <a:t>WV Stream Condition Index</a:t>
            </a:r>
            <a:r>
              <a:rPr lang="en-US" sz="2800" dirty="0" smtClean="0"/>
              <a:t> – WVSCI </a:t>
            </a:r>
          </a:p>
          <a:p>
            <a:pPr>
              <a:buFont typeface="Arial" charset="0"/>
              <a:buNone/>
            </a:pPr>
            <a:r>
              <a:rPr lang="en-US" sz="2800" dirty="0" smtClean="0"/>
              <a:t>           (“</a:t>
            </a:r>
            <a:r>
              <a:rPr lang="en-US" sz="2800" dirty="0" smtClean="0"/>
              <a:t>Wev</a:t>
            </a:r>
            <a:r>
              <a:rPr lang="en-US" sz="2800" dirty="0" smtClean="0"/>
              <a:t> – </a:t>
            </a:r>
            <a:r>
              <a:rPr lang="en-US" sz="2800" dirty="0" smtClean="0"/>
              <a:t>Skee</a:t>
            </a:r>
            <a:r>
              <a:rPr lang="en-US" sz="2800" dirty="0" smtClean="0"/>
              <a:t>”)</a:t>
            </a:r>
          </a:p>
          <a:p>
            <a:endParaRPr lang="en-US" sz="2800" dirty="0" smtClean="0"/>
          </a:p>
          <a:p>
            <a:r>
              <a:rPr lang="en-US" sz="2800" u="sng" dirty="0" smtClean="0"/>
              <a:t>Comparable</a:t>
            </a:r>
            <a:r>
              <a:rPr lang="en-US" sz="2800" dirty="0" smtClean="0"/>
              <a:t> – refers to bug sample that was collected and processed in a manner that makes the resultant data appropriate for WVSCI calculation.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0" y="-152400"/>
            <a:ext cx="91440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 algn="ctr"/>
            <a:endParaRPr lang="en-US" b="1" dirty="0">
              <a:ea typeface="Times New Roman" pitchFamily="18" charset="0"/>
              <a:cs typeface="Arial" charset="0"/>
            </a:endParaRPr>
          </a:p>
          <a:p>
            <a:pPr algn="ctr"/>
            <a:r>
              <a:rPr lang="en-US" sz="2000" b="1" dirty="0">
                <a:ea typeface="Times New Roman" pitchFamily="18" charset="0"/>
                <a:cs typeface="Arial" charset="0"/>
              </a:rPr>
              <a:t>West Virginia Department of Environmental Protection</a:t>
            </a:r>
            <a:endParaRPr lang="en-US" sz="2000" dirty="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000" b="1" dirty="0">
                <a:ea typeface="Times New Roman" pitchFamily="18" charset="0"/>
                <a:cs typeface="Arial" charset="0"/>
              </a:rPr>
              <a:t>Watershed Assessment Branch</a:t>
            </a:r>
            <a:endParaRPr lang="en-US" sz="2000" dirty="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000" b="1" dirty="0">
                <a:ea typeface="Times New Roman" pitchFamily="18" charset="0"/>
                <a:cs typeface="Arial" charset="0"/>
              </a:rPr>
              <a:t>2010 Standard Operating Procedures</a:t>
            </a:r>
          </a:p>
          <a:p>
            <a:pPr algn="ctr" eaLnBrk="0" hangingPunct="0"/>
            <a:endParaRPr lang="en-US" sz="2000" dirty="0">
              <a:ea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000" b="1" dirty="0">
                <a:cs typeface="Times New Roman" pitchFamily="18" charset="0"/>
              </a:rPr>
              <a:t>Table of Contents</a:t>
            </a:r>
          </a:p>
          <a:p>
            <a:pPr algn="ctr" eaLnBrk="0" hangingPunct="0"/>
            <a:endParaRPr lang="en-US" sz="1600" b="1" dirty="0">
              <a:cs typeface="Times New Roman" pitchFamily="18" charset="0"/>
            </a:endParaRPr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Introduction to Watershed Assessment Branch Sampling Activities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Instructions For Completing The Stream Assessment Form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Global Positioning Systems (GPS)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Water Quality </a:t>
            </a:r>
            <a:r>
              <a:rPr lang="en-US" dirty="0">
                <a:cs typeface="Times New Roman" pitchFamily="18" charset="0"/>
              </a:rPr>
              <a:t>Sondes</a:t>
            </a:r>
            <a:r>
              <a:rPr lang="en-US" dirty="0">
                <a:cs typeface="Times New Roman" pitchFamily="18" charset="0"/>
              </a:rPr>
              <a:t>: Calibration, Maintenance, &amp; Use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Water Quality Sample Collection, Handling and Analysis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Field Blanks and Duplicates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Photography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Benthic </a:t>
            </a: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Macroinvertebrate</a:t>
            </a: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 Collection Protocols</a:t>
            </a:r>
            <a:endParaRPr lang="en-US" dirty="0">
              <a:solidFill>
                <a:srgbClr val="FFFF00"/>
              </a:solidFill>
            </a:endParaRPr>
          </a:p>
          <a:p>
            <a:pPr lvl="2" eaLnBrk="0" hangingPunct="0">
              <a:buFontTx/>
              <a:buAutoNum type="arabicPeriod"/>
            </a:pP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Processing </a:t>
            </a: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Macroinvertebrate</a:t>
            </a: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 Samples</a:t>
            </a:r>
            <a:endParaRPr lang="en-US" dirty="0">
              <a:solidFill>
                <a:srgbClr val="FFFF00"/>
              </a:solidFill>
            </a:endParaRPr>
          </a:p>
          <a:p>
            <a:pPr lvl="2" eaLnBrk="0" hangingPunct="0">
              <a:buFontTx/>
              <a:buAutoNum type="arabicPeriod"/>
            </a:pP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Identification of </a:t>
            </a: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Macroinvertebrates</a:t>
            </a:r>
            <a:r>
              <a:rPr lang="en-US" dirty="0">
                <a:solidFill>
                  <a:srgbClr val="FFFF00"/>
                </a:solidFill>
                <a:cs typeface="Times New Roman" pitchFamily="18" charset="0"/>
              </a:rPr>
              <a:t>, Taxonomic References, and Data Analysis, WVSCI</a:t>
            </a:r>
            <a:endParaRPr lang="en-US" dirty="0">
              <a:solidFill>
                <a:srgbClr val="FFFF00"/>
              </a:solidFill>
            </a:endParaRPr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Periphyton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Measuring Stream Flow (Including Maintenance &amp; Use)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Substrate Characterization &amp; Gradient Measurement or Relative Bed Stability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TMDL Source Sampling</a:t>
            </a:r>
            <a:endParaRPr lang="en-US" dirty="0"/>
          </a:p>
          <a:p>
            <a:pPr lvl="2" eaLnBrk="0" hangingPunct="0">
              <a:buFontTx/>
              <a:buAutoNum type="arabicPeriod"/>
            </a:pPr>
            <a:r>
              <a:rPr lang="en-US" dirty="0">
                <a:cs typeface="Times New Roman" pitchFamily="18" charset="0"/>
              </a:rPr>
              <a:t>Ambient Water Quality Sampling </a:t>
            </a:r>
            <a:endParaRPr lang="en-US" dirty="0"/>
          </a:p>
          <a:p>
            <a:pPr eaLnBrk="0" hangingPunct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RBP 2nd Ed Cover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52400"/>
            <a:ext cx="5141913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Box 2"/>
          <p:cNvSpPr txBox="1">
            <a:spLocks noChangeArrowheads="1"/>
          </p:cNvSpPr>
          <p:nvPr/>
        </p:nvSpPr>
        <p:spPr bwMode="auto">
          <a:xfrm>
            <a:off x="5486400" y="228600"/>
            <a:ext cx="32004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DEP -Watershed Assessment Branch (WAB) was established in 1996. 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Primary goal of WAB is to assess the quality of WV stream, rivers, and lakes and report the findings to US EPA in – </a:t>
            </a:r>
            <a:r>
              <a:rPr lang="en-US" u="sng" dirty="0" smtClean="0"/>
              <a:t>Integrated Water Quality Monitoring and Assessment Report  includes 303(d) and 305(b)</a:t>
            </a:r>
            <a:r>
              <a:rPr lang="en-US" dirty="0" smtClean="0"/>
              <a:t>.</a:t>
            </a:r>
            <a:endParaRPr lang="en-US" u="sng" dirty="0"/>
          </a:p>
          <a:p>
            <a:endParaRPr lang="en-US" dirty="0"/>
          </a:p>
          <a:p>
            <a:r>
              <a:rPr lang="en-US" dirty="0"/>
              <a:t>Assessment protocols were based on US EPA RBP’s with only a  few minor adjustments through the years.</a:t>
            </a:r>
          </a:p>
          <a:p>
            <a:endParaRPr lang="en-US" dirty="0"/>
          </a:p>
          <a:p>
            <a:r>
              <a:rPr lang="en-US" dirty="0"/>
              <a:t>Currently, more than 7,000 benthic </a:t>
            </a:r>
            <a:r>
              <a:rPr lang="en-US" dirty="0"/>
              <a:t>macroinvertebrate</a:t>
            </a:r>
            <a:r>
              <a:rPr lang="en-US" dirty="0"/>
              <a:t> samples are stored in WAB Database.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762000" y="9525"/>
            <a:ext cx="4191000" cy="222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457200" algn="l"/>
              </a:tabLst>
            </a:pPr>
            <a:endParaRPr lang="en-US" sz="1400" b="1" i="1" dirty="0">
              <a:ea typeface="Times New Roman" pitchFamily="18" charset="0"/>
              <a:cs typeface="Arial" charset="0"/>
            </a:endParaRPr>
          </a:p>
          <a:p>
            <a:pPr>
              <a:tabLst>
                <a:tab pos="457200" algn="l"/>
              </a:tabLst>
            </a:pPr>
            <a:endParaRPr lang="en-US" b="1" i="1" dirty="0"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Rectangular Frame </a:t>
            </a:r>
            <a:r>
              <a:rPr lang="en-US" u="sng" dirty="0">
                <a:ea typeface="Times New Roman" pitchFamily="18" charset="0"/>
                <a:cs typeface="Arial" charset="0"/>
              </a:rPr>
              <a:t>Kicknet</a:t>
            </a:r>
            <a:r>
              <a:rPr lang="en-US" dirty="0">
                <a:ea typeface="Times New Roman" pitchFamily="18" charset="0"/>
                <a:cs typeface="Arial" charset="0"/>
              </a:rPr>
              <a:t>  (600 µm)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Five-gallon bucket</a:t>
            </a:r>
            <a:r>
              <a:rPr lang="en-US" dirty="0">
                <a:ea typeface="Times New Roman" pitchFamily="18" charset="0"/>
                <a:cs typeface="Arial" charset="0"/>
              </a:rPr>
              <a:t> 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30 mesh sieve (600 µm)</a:t>
            </a:r>
            <a:r>
              <a:rPr lang="en-US" dirty="0">
                <a:ea typeface="Times New Roman" pitchFamily="18" charset="0"/>
                <a:cs typeface="Arial" charset="0"/>
              </a:rPr>
              <a:t> 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Small dish washing scrub brush</a:t>
            </a:r>
            <a:r>
              <a:rPr lang="en-US" dirty="0">
                <a:ea typeface="Times New Roman" pitchFamily="18" charset="0"/>
                <a:cs typeface="Arial" charset="0"/>
              </a:rPr>
              <a:t> </a:t>
            </a: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Small plastic container or tray</a:t>
            </a:r>
            <a:r>
              <a:rPr lang="en-US" dirty="0">
                <a:ea typeface="Times New Roman" pitchFamily="18" charset="0"/>
                <a:cs typeface="Arial" charset="0"/>
              </a:rPr>
              <a:t> </a:t>
            </a:r>
          </a:p>
          <a:p>
            <a:pPr eaLnBrk="0" hangingPunct="0">
              <a:tabLst>
                <a:tab pos="457200" algn="l"/>
              </a:tabLst>
            </a:pPr>
            <a:endParaRPr lang="en-US" dirty="0">
              <a:ea typeface="Times New Roman" pitchFamily="18" charset="0"/>
              <a:cs typeface="Arial" charset="0"/>
            </a:endParaRPr>
          </a:p>
        </p:txBody>
      </p:sp>
      <p:pic>
        <p:nvPicPr>
          <p:cNvPr id="11267" name="Picture 3" descr="IMGP26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91978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5181600" y="457200"/>
            <a:ext cx="45720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Gallon-sized sample jars</a:t>
            </a:r>
            <a:endParaRPr lang="en-US" dirty="0"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Inside and outside labels</a:t>
            </a:r>
            <a:endParaRPr lang="en-US" dirty="0"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Fine-tipped forceps</a:t>
            </a:r>
            <a:endParaRPr lang="en-US" dirty="0"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One liter squirt bottle</a:t>
            </a:r>
            <a:endParaRPr lang="en-US" dirty="0"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95% Denatured ethanol</a:t>
            </a:r>
            <a:endParaRPr lang="en-US" dirty="0">
              <a:ea typeface="Times New Roman" pitchFamily="18" charset="0"/>
              <a:cs typeface="Arial" charset="0"/>
            </a:endParaRPr>
          </a:p>
          <a:p>
            <a:pPr eaLnBrk="0" hangingPunct="0">
              <a:buFontTx/>
              <a:buChar char="•"/>
              <a:tabLst>
                <a:tab pos="457200" algn="l"/>
              </a:tabLst>
            </a:pPr>
            <a:r>
              <a:rPr lang="en-US" u="sng" dirty="0">
                <a:ea typeface="Times New Roman" pitchFamily="18" charset="0"/>
                <a:cs typeface="Arial" charset="0"/>
              </a:rPr>
              <a:t>Ice chest / cooler</a:t>
            </a:r>
            <a:endParaRPr lang="en-US" dirty="0">
              <a:ea typeface="Times New Roman" pitchFamily="18" charset="0"/>
              <a:cs typeface="Arial" charset="0"/>
            </a:endParaRPr>
          </a:p>
        </p:txBody>
      </p:sp>
      <p:sp>
        <p:nvSpPr>
          <p:cNvPr id="11269" name="Rectangle 4"/>
          <p:cNvSpPr>
            <a:spLocks noChangeArrowheads="1"/>
          </p:cNvSpPr>
          <p:nvPr/>
        </p:nvSpPr>
        <p:spPr bwMode="auto">
          <a:xfrm>
            <a:off x="-1319213" y="-138113"/>
            <a:ext cx="9217026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99848" tIns="0" rIns="0" bIns="0" anchor="ctr">
            <a:spAutoFit/>
          </a:bodyPr>
          <a:lstStyle/>
          <a:p>
            <a:pPr algn="ctr"/>
            <a:r>
              <a:rPr lang="en-US" b="1" dirty="0">
                <a:cs typeface="Arial" charset="0"/>
              </a:rPr>
              <a:t>           </a:t>
            </a:r>
          </a:p>
          <a:p>
            <a:pPr algn="ctr"/>
            <a:r>
              <a:rPr lang="en-US" b="1" dirty="0">
                <a:cs typeface="Arial" charset="0"/>
              </a:rPr>
              <a:t>                          BENTHIC MACROINVERTEBRATE COLLECTION EQUIPMENT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net sizes1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28600"/>
            <a:ext cx="5867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4038600" y="1981200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600 </a:t>
            </a:r>
            <a:r>
              <a:rPr lang="en-US" dirty="0">
                <a:solidFill>
                  <a:schemeClr val="bg1"/>
                </a:solidFill>
                <a:cs typeface="Arial" charset="0"/>
              </a:rPr>
              <a:t>µm mesh</a:t>
            </a:r>
          </a:p>
        </p:txBody>
      </p:sp>
      <p:sp>
        <p:nvSpPr>
          <p:cNvPr id="12292" name="WordArt 5"/>
          <p:cNvSpPr>
            <a:spLocks noChangeArrowheads="1" noChangeShapeType="1" noTextEdit="1"/>
          </p:cNvSpPr>
          <p:nvPr/>
        </p:nvSpPr>
        <p:spPr bwMode="auto">
          <a:xfrm rot="5400000">
            <a:off x="1914525" y="3876675"/>
            <a:ext cx="457200" cy="171450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auto"/>
            <a:r>
              <a:rPr lang="en-US" sz="1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Unicode MS"/>
                <a:ea typeface="Arial Unicode MS"/>
                <a:cs typeface="Arial Unicode MS"/>
              </a:rPr>
              <a:t>0.3m</a:t>
            </a:r>
          </a:p>
        </p:txBody>
      </p:sp>
      <p:sp>
        <p:nvSpPr>
          <p:cNvPr id="12293" name="Line 6"/>
          <p:cNvSpPr>
            <a:spLocks noChangeShapeType="1"/>
          </p:cNvSpPr>
          <p:nvPr/>
        </p:nvSpPr>
        <p:spPr bwMode="auto">
          <a:xfrm>
            <a:off x="2438400" y="3505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294" name="Line 7"/>
          <p:cNvSpPr>
            <a:spLocks noChangeShapeType="1"/>
          </p:cNvSpPr>
          <p:nvPr/>
        </p:nvSpPr>
        <p:spPr bwMode="auto">
          <a:xfrm>
            <a:off x="2438400" y="3505200"/>
            <a:ext cx="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295" name="Line 8"/>
          <p:cNvSpPr>
            <a:spLocks noChangeShapeType="1"/>
          </p:cNvSpPr>
          <p:nvPr/>
        </p:nvSpPr>
        <p:spPr bwMode="auto">
          <a:xfrm>
            <a:off x="2362200" y="3505200"/>
            <a:ext cx="0" cy="9144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 dirty="0"/>
          </a:p>
        </p:txBody>
      </p:sp>
      <p:sp>
        <p:nvSpPr>
          <p:cNvPr id="12296" name="Text Box 10"/>
          <p:cNvSpPr txBox="1">
            <a:spLocks noChangeArrowheads="1"/>
          </p:cNvSpPr>
          <p:nvPr/>
        </p:nvSpPr>
        <p:spPr bwMode="auto">
          <a:xfrm>
            <a:off x="2133600" y="838200"/>
            <a:ext cx="2438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dirty="0"/>
          </a:p>
        </p:txBody>
      </p:sp>
      <p:sp>
        <p:nvSpPr>
          <p:cNvPr id="12297" name="Text Box 11"/>
          <p:cNvSpPr txBox="1">
            <a:spLocks noChangeArrowheads="1"/>
          </p:cNvSpPr>
          <p:nvPr/>
        </p:nvSpPr>
        <p:spPr bwMode="auto">
          <a:xfrm>
            <a:off x="2133600" y="838200"/>
            <a:ext cx="28956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Rectangular frame </a:t>
            </a:r>
            <a:r>
              <a:rPr lang="en-US" dirty="0">
                <a:solidFill>
                  <a:schemeClr val="bg1"/>
                </a:solidFill>
              </a:rPr>
              <a:t>kicknet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298" name="Text Box 15"/>
          <p:cNvSpPr txBox="1">
            <a:spLocks noChangeArrowheads="1"/>
          </p:cNvSpPr>
          <p:nvPr/>
        </p:nvSpPr>
        <p:spPr bwMode="auto">
          <a:xfrm>
            <a:off x="5181600" y="838200"/>
            <a:ext cx="1981200" cy="36671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D-frame </a:t>
            </a:r>
            <a:r>
              <a:rPr lang="en-US" dirty="0">
                <a:solidFill>
                  <a:schemeClr val="bg1"/>
                </a:solidFill>
              </a:rPr>
              <a:t>Dipnet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013E5472119E4A81254C0979804A9A" ma:contentTypeVersion="6" ma:contentTypeDescription="Create a new document." ma:contentTypeScope="" ma:versionID="f01be540913b37c514d12730cd17c3b4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ff328a1cd662c37536c074f55b1464a7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5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908571-10EB-4ACA-8273-2751A6AAA990}"/>
</file>

<file path=customXml/itemProps2.xml><?xml version="1.0" encoding="utf-8"?>
<ds:datastoreItem xmlns:ds="http://schemas.openxmlformats.org/officeDocument/2006/customXml" ds:itemID="{8123E5C6-F75E-4D6C-80B2-D90910AE0C3D}"/>
</file>

<file path=customXml/itemProps3.xml><?xml version="1.0" encoding="utf-8"?>
<ds:datastoreItem xmlns:ds="http://schemas.openxmlformats.org/officeDocument/2006/customXml" ds:itemID="{71BE3BD6-CA7F-41B4-816C-0F8ED0A666B0}"/>
</file>

<file path=docProps/app.xml><?xml version="1.0" encoding="utf-8"?>
<Properties xmlns="http://schemas.openxmlformats.org/officeDocument/2006/extended-properties" xmlns:vt="http://schemas.openxmlformats.org/officeDocument/2006/docPropsVTypes">
  <TotalTime>2347</TotalTime>
  <Words>1661</Words>
  <Application>Microsoft Office PowerPoint</Application>
  <PresentationFormat>On-screen Show (4:3)</PresentationFormat>
  <Paragraphs>250</Paragraphs>
  <Slides>43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WV DEP – Protocols for Benthic Macroinvertebrate Sampling and Access Database Demonstration Meeting Agenda  April 1, 2011  </vt:lpstr>
      <vt:lpstr>Meeting Agenda Continued:</vt:lpstr>
      <vt:lpstr>WV DEP – Protocols for Benthic Macroinvertebrate Sampling and MS Access Database Demo – CD Reminder</vt:lpstr>
      <vt:lpstr>Benthic Macroinvertebrate Sampling Protocols for Riffle/Run Streams in West Virginia April 1, 2011 </vt:lpstr>
      <vt:lpstr>Description of Terms</vt:lpstr>
      <vt:lpstr>Slide 6</vt:lpstr>
      <vt:lpstr>Slide 7</vt:lpstr>
      <vt:lpstr>Slide 8</vt:lpstr>
      <vt:lpstr>Slide 9</vt:lpstr>
      <vt:lpstr>Slide 10</vt:lpstr>
      <vt:lpstr>Sample Most Productive  Riffle/Run Habitat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Factors and conditions that may influence sample comparability and WVSCI</vt:lpstr>
      <vt:lpstr>Slide 26</vt:lpstr>
      <vt:lpstr>Slide 27</vt:lpstr>
      <vt:lpstr>Slide 28</vt:lpstr>
      <vt:lpstr>Slide 29</vt:lpstr>
      <vt:lpstr>LAB PROCESSING OF BENTHIC MACROINVERTEBRATE SAMPLES </vt:lpstr>
      <vt:lpstr>Laboratory Cleaning Procedures</vt:lpstr>
      <vt:lpstr>       Laboratory Cleaning Procedures</vt:lpstr>
      <vt:lpstr>Slide 33</vt:lpstr>
      <vt:lpstr>Slide 34</vt:lpstr>
      <vt:lpstr>Slide 35</vt:lpstr>
      <vt:lpstr>Slide 36</vt:lpstr>
      <vt:lpstr>Slide 37</vt:lpstr>
      <vt:lpstr>Slide 38</vt:lpstr>
      <vt:lpstr>Taxonomic Level of Identification for Benthic Macroinvertebrate Samples – WVSCI </vt:lpstr>
      <vt:lpstr>WVDEP WAB QA/QC for Bug Sampling  and Bug Identification</vt:lpstr>
      <vt:lpstr>West Virginia Stream Condition Index (WVSCI)</vt:lpstr>
      <vt:lpstr>Requirements for Comparable Sample and WVSCI Calculation</vt:lpstr>
      <vt:lpstr>Essential Taxonomic References used by WVDEP WAB</vt:lpstr>
    </vt:vector>
  </TitlesOfParts>
  <Company>WVOT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a009541</dc:creator>
  <cp:lastModifiedBy>A009541</cp:lastModifiedBy>
  <cp:revision>172</cp:revision>
  <dcterms:created xsi:type="dcterms:W3CDTF">2008-11-10T16:30:46Z</dcterms:created>
  <dcterms:modified xsi:type="dcterms:W3CDTF">2011-03-31T18:32:37Z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0x010100D7013E5472119E4A81254C0979804A9A</vt:lpwstr>
  </property>
</Properties>
</file>