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77" r:id="rId5"/>
    <p:sldId id="273" r:id="rId6"/>
    <p:sldId id="257" r:id="rId7"/>
    <p:sldId id="258" r:id="rId8"/>
    <p:sldId id="259" r:id="rId9"/>
    <p:sldId id="260" r:id="rId10"/>
    <p:sldId id="261" r:id="rId11"/>
    <p:sldId id="262" r:id="rId12"/>
    <p:sldId id="269" r:id="rId13"/>
    <p:sldId id="270" r:id="rId14"/>
    <p:sldId id="263" r:id="rId15"/>
    <p:sldId id="264" r:id="rId16"/>
    <p:sldId id="265" r:id="rId17"/>
    <p:sldId id="266" r:id="rId18"/>
    <p:sldId id="267" r:id="rId19"/>
    <p:sldId id="268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74" r:id="rId29"/>
    <p:sldId id="27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D19B4-3E90-85E7-CCB2-B850E95FA9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606E19-E23E-1BAF-2690-1DBE93E4D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B84E9-FF58-80C8-BA96-64E67BC1A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F6FE-D3B9-46F3-B279-14FBD67D426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EE073-34EF-BD9A-8655-558A0325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5B666-CD2D-10F3-9AE5-C3B9AEBD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1195-64EF-4E81-B41F-AFAE712D0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76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7AE01-F5A3-1C7D-ABE5-C3702F4F4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715B66-C897-731B-805A-6A11F98920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78884-B7F1-38BF-6FD0-E943ECE9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F6FE-D3B9-46F3-B279-14FBD67D426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E2E83-01D4-C250-83B2-E899EB9B6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0D9BB-17AD-E969-05BB-47AF5B5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1195-64EF-4E81-B41F-AFAE712D0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18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34A929-3DE9-5DAD-60DC-E1C0AFB333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AE1703-F212-E707-E68B-6B5952D66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A6C18-7314-A8E5-B34F-AB3C79A80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F6FE-D3B9-46F3-B279-14FBD67D426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92417-3847-E6B8-1BCD-6F3052387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30222-4E81-C4E2-70AB-AC7B407F0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1195-64EF-4E81-B41F-AFAE712D0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3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0FA44-1BFD-E75E-A42B-1CADB3AFB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274AD-87C2-02C7-940B-5186B0A15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29C2F-BC49-DE86-AF3D-F48904367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F6FE-D3B9-46F3-B279-14FBD67D426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87AD3-58BD-6009-F4CF-3C0C4F546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DFBAC-0F09-F9F4-845F-27F75CA25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1195-64EF-4E81-B41F-AFAE712D0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8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E0B73-568F-82EE-1807-4522FA0E2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1C647-697A-BC78-CE68-157515B31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81A5E-CC81-A534-004F-F91EE875E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F6FE-D3B9-46F3-B279-14FBD67D426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21E20-0143-B46E-C426-865F90664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9CC8C-2665-CB4E-0A3A-DD133A83F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1195-64EF-4E81-B41F-AFAE712D0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61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9E26B-BA22-CD44-856D-31D53807C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4D7D6-CF00-4B62-16BE-AA5AEAD37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758438-7B06-8C53-056A-C1D1442B2C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30493B-9309-CE9E-E0BB-0D957EFC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F6FE-D3B9-46F3-B279-14FBD67D426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05CA9A-39C1-331B-ED87-496B2D1FF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EDF68-057B-BC0B-EB30-1AFE4D880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1195-64EF-4E81-B41F-AFAE712D0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56BE6-2138-5012-9998-A27EBF112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AADCE-D317-BA5E-2B9D-AC27AA5C6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480BA-8144-66CA-ECAD-8EA2F5A27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65FCA9-0A07-601B-26B2-C4B817F1E8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FE5229-B0D2-F9C6-9B64-93C6792E37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11E9FB-3E22-1D6C-F0E6-B7A24EB46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F6FE-D3B9-46F3-B279-14FBD67D426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742D90-8566-5CA2-2B3F-E8C7C5C1E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665648-7264-53A0-3C05-1F5B5652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1195-64EF-4E81-B41F-AFAE712D0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782D3-9089-B50E-6FBB-2608438FE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CFA4CE-BB87-3C0A-C209-4418C040B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F6FE-D3B9-46F3-B279-14FBD67D426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566C6-A6CC-8D25-D894-58D1FC104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50BAB-85AC-B2FE-E03E-EA6C6CA0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1195-64EF-4E81-B41F-AFAE712D0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5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22121-BE21-4DF9-5E4E-0F7AC615C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F6FE-D3B9-46F3-B279-14FBD67D426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80062-58FD-1EBE-057C-AB418B44F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F78A3-8B0A-8AFF-3F4A-0376F6667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1195-64EF-4E81-B41F-AFAE712D0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28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FC8F5-DA40-2497-124F-757CB4E2F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614D5-E17F-053F-25DA-26FFA4094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02FF7-1943-FA0C-4840-517C5B4200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59B6AD-DD65-EFBE-6A9B-E4ECED1E8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F6FE-D3B9-46F3-B279-14FBD67D426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01DC0A-143C-E7DE-BC85-3E346EB17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6A461-D7FD-1F02-2379-7451F449B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1195-64EF-4E81-B41F-AFAE712D0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3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A039C-32F9-18B9-7C0B-12571A1D0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FF5D82-DA18-85DB-D987-E96EADDA93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C212E5-B23E-0002-55B2-747847362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84B78-DF21-ADC2-BD3C-B8BABB7D9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F6FE-D3B9-46F3-B279-14FBD67D426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09137-A075-B46B-F9BF-B316B440A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57949E-996B-790F-C105-00309D26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1195-64EF-4E81-B41F-AFAE712D0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05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EBAAB7-9D3E-D05B-80E4-4076DCC4D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BBF24-BCC0-3032-4E01-6F8EB6F52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BA993-7A67-5F21-03BF-DFBC1947E0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3F6FE-D3B9-46F3-B279-14FBD67D426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EB528-4B36-DFC9-3F99-9D4CE26A7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DE4BC-C205-7B41-305E-2A9F1450A4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41195-64EF-4E81-B41F-AFAE712D0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3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4.jpeg"/><Relationship Id="rId7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SZZiSlWycc?feature=oembed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icture containing grass, tree, outdoor, frog&#10;&#10;Description automatically generated">
            <a:extLst>
              <a:ext uri="{FF2B5EF4-FFF2-40B4-BE49-F238E27FC236}">
                <a16:creationId xmlns:a16="http://schemas.microsoft.com/office/drawing/2014/main" id="{1F240105-3501-D9D9-05A1-E7BB89FE2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r="28907"/>
          <a:stretch/>
        </p:blipFill>
        <p:spPr>
          <a:xfrm rot="5400000">
            <a:off x="2529786" y="-2529786"/>
            <a:ext cx="7132427" cy="12192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93F801-48CA-6097-C1F8-C0FF8719B2C0}"/>
              </a:ext>
            </a:extLst>
          </p:cNvPr>
          <p:cNvSpPr/>
          <p:nvPr/>
        </p:nvSpPr>
        <p:spPr>
          <a:xfrm>
            <a:off x="-237904" y="5099282"/>
            <a:ext cx="4524154" cy="19593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8E77A8-BDA3-6999-E104-17E7B98CC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72" y="5497031"/>
            <a:ext cx="3824176" cy="1292519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Kevin Oxenrider</a:t>
            </a:r>
          </a:p>
          <a:p>
            <a:pPr algn="l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Amphibian and Reptile Program Leader</a:t>
            </a:r>
          </a:p>
          <a:p>
            <a:pPr algn="l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West Virginia Division of Natural Resources</a:t>
            </a:r>
          </a:p>
          <a:p>
            <a:pPr algn="l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Wildlife Resources Section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804C94-D085-8029-F90B-724622EEF72C}"/>
              </a:ext>
            </a:extLst>
          </p:cNvPr>
          <p:cNvSpPr/>
          <p:nvPr/>
        </p:nvSpPr>
        <p:spPr>
          <a:xfrm>
            <a:off x="1671083" y="0"/>
            <a:ext cx="8608829" cy="19593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06E8E-CC67-A9E3-B10A-AA609B501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3497" y="177764"/>
            <a:ext cx="9144000" cy="1781544"/>
          </a:xfrm>
          <a:effectLst>
            <a:softEdge rad="635000"/>
          </a:effectLst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West Virginia’s Vernal Pool Amphibians</a:t>
            </a:r>
          </a:p>
        </p:txBody>
      </p:sp>
      <p:pic>
        <p:nvPicPr>
          <p:cNvPr id="1026" name="Picture 2" descr="West Virginia Division of Natural Resources - WVDNR : West Virginia  Division of Natural Resources">
            <a:extLst>
              <a:ext uri="{FF2B5EF4-FFF2-40B4-BE49-F238E27FC236}">
                <a16:creationId xmlns:a16="http://schemas.microsoft.com/office/drawing/2014/main" id="{3928ABA8-D372-9B12-AA43-CB99E7B04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5007" y1="32385" x2="15007" y2="32385"/>
                        <a14:foregroundMark x1="69625" y1="31743" x2="69625" y2="31743"/>
                        <a14:foregroundMark x1="77778" y1="18257" x2="77778" y2="18257"/>
                        <a14:foregroundMark x1="74098" y1="14862" x2="74098" y2="14862"/>
                        <a14:foregroundMark x1="70924" y1="15229" x2="70924" y2="15229"/>
                        <a14:foregroundMark x1="63997" y1="15505" x2="63997" y2="15505"/>
                        <a14:foregroundMark x1="60245" y1="14128" x2="60245" y2="14128"/>
                        <a14:foregroundMark x1="51299" y1="16881" x2="51299" y2="16881"/>
                        <a14:foregroundMark x1="47547" y1="15229" x2="47547" y2="15229"/>
                        <a14:foregroundMark x1="43290" y1="15321" x2="43290" y2="15321"/>
                        <a14:foregroundMark x1="32900" y1="14128" x2="32900" y2="14128"/>
                        <a14:foregroundMark x1="27922" y1="14128" x2="27922" y2="14128"/>
                        <a14:foregroundMark x1="22078" y1="14128" x2="22078" y2="14128"/>
                        <a14:foregroundMark x1="16955" y1="14128" x2="16955" y2="14128"/>
                        <a14:backgroundMark x1="52309" y1="15688" x2="52309" y2="15688"/>
                        <a14:backgroundMark x1="79365" y1="17339" x2="79365" y2="17339"/>
                      </a14:backgroundRemoval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059" y="5497031"/>
            <a:ext cx="1984814" cy="1560968"/>
          </a:xfrm>
          <a:prstGeom prst="rect">
            <a:avLst/>
          </a:prstGeom>
          <a:noFill/>
          <a:effectLst>
            <a:glow rad="127000">
              <a:schemeClr val="accent6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051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salamander, forest&#10;&#10;Description automatically generated">
            <a:extLst>
              <a:ext uri="{FF2B5EF4-FFF2-40B4-BE49-F238E27FC236}">
                <a16:creationId xmlns:a16="http://schemas.microsoft.com/office/drawing/2014/main" id="{1FDF0B6D-B5D9-7552-31D4-6B0A6C9B19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9" r="29080"/>
          <a:stretch/>
        </p:blipFill>
        <p:spPr>
          <a:xfrm rot="5400000">
            <a:off x="646437" y="1794268"/>
            <a:ext cx="2472782" cy="3765657"/>
          </a:xfrm>
          <a:prstGeom prst="rect">
            <a:avLst/>
          </a:prstGeom>
        </p:spPr>
      </p:pic>
      <p:pic>
        <p:nvPicPr>
          <p:cNvPr id="5122" name="Picture 2" descr="Jefferson Salamander (Ambystoma jeffersonianum) · iNaturalist">
            <a:extLst>
              <a:ext uri="{FF2B5EF4-FFF2-40B4-BE49-F238E27FC236}">
                <a16:creationId xmlns:a16="http://schemas.microsoft.com/office/drawing/2014/main" id="{5114B412-F51A-AB15-1611-1A9DAA5EB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0"/>
          <a:stretch/>
        </p:blipFill>
        <p:spPr bwMode="auto">
          <a:xfrm>
            <a:off x="-3858" y="0"/>
            <a:ext cx="3765657" cy="255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Jefferson salamander complex eggs are jelly-like. | Compare … | Flickr">
            <a:extLst>
              <a:ext uri="{FF2B5EF4-FFF2-40B4-BE49-F238E27FC236}">
                <a16:creationId xmlns:a16="http://schemas.microsoft.com/office/drawing/2014/main" id="{DC09990C-8B17-43B6-E4E6-0CDF3E609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3" y="2262091"/>
            <a:ext cx="3773346" cy="283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Jefferson's Salamander (Ambystoma jeffersonianum) - Indiana Herp Atlas">
            <a:extLst>
              <a:ext uri="{FF2B5EF4-FFF2-40B4-BE49-F238E27FC236}">
                <a16:creationId xmlns:a16="http://schemas.microsoft.com/office/drawing/2014/main" id="{856D5487-A1E3-23AF-C3E3-A1BEF97B1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5"/>
          <a:stretch/>
        </p:blipFill>
        <p:spPr bwMode="auto">
          <a:xfrm>
            <a:off x="0" y="4544413"/>
            <a:ext cx="3765657" cy="2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634439B-81DF-EF76-C9E3-75A42CCED8FB}"/>
              </a:ext>
            </a:extLst>
          </p:cNvPr>
          <p:cNvSpPr txBox="1">
            <a:spLocks/>
          </p:cNvSpPr>
          <p:nvPr/>
        </p:nvSpPr>
        <p:spPr>
          <a:xfrm>
            <a:off x="4109011" y="599041"/>
            <a:ext cx="72447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Jeffersons Salamander</a:t>
            </a:r>
            <a:br>
              <a:rPr lang="en-US" dirty="0"/>
            </a:br>
            <a:r>
              <a:rPr lang="en-US" i="1" dirty="0"/>
              <a:t>Ambystoma </a:t>
            </a:r>
            <a:r>
              <a:rPr lang="en-US" i="1" dirty="0" err="1"/>
              <a:t>jeffersonianum</a:t>
            </a:r>
            <a:endParaRPr lang="en-US" i="1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19C4856-D2D0-62AC-B615-891875199997}"/>
              </a:ext>
            </a:extLst>
          </p:cNvPr>
          <p:cNvSpPr txBox="1">
            <a:spLocks/>
          </p:cNvSpPr>
          <p:nvPr/>
        </p:nvSpPr>
        <p:spPr>
          <a:xfrm>
            <a:off x="4109010" y="2161002"/>
            <a:ext cx="72447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Adult</a:t>
            </a:r>
          </a:p>
          <a:p>
            <a:pPr lvl="1"/>
            <a:r>
              <a:rPr lang="en-US" dirty="0"/>
              <a:t>Large salamander</a:t>
            </a:r>
          </a:p>
          <a:p>
            <a:pPr lvl="1"/>
            <a:r>
              <a:rPr lang="en-US" dirty="0"/>
              <a:t>Black to gray overall</a:t>
            </a:r>
          </a:p>
          <a:p>
            <a:pPr lvl="1"/>
            <a:r>
              <a:rPr lang="en-US" dirty="0"/>
              <a:t>Pale blue flecks may be on sides</a:t>
            </a:r>
          </a:p>
          <a:p>
            <a:pPr lvl="1"/>
            <a:r>
              <a:rPr lang="en-US" dirty="0"/>
              <a:t>Elongated toes</a:t>
            </a:r>
          </a:p>
          <a:p>
            <a:pPr lvl="2"/>
            <a:r>
              <a:rPr lang="en-US" dirty="0"/>
              <a:t>Especially hind feet</a:t>
            </a:r>
          </a:p>
          <a:p>
            <a:r>
              <a:rPr lang="en-US" dirty="0"/>
              <a:t>Egg Mass</a:t>
            </a:r>
          </a:p>
          <a:p>
            <a:pPr lvl="1"/>
            <a:r>
              <a:rPr lang="en-US" dirty="0"/>
              <a:t>Globular</a:t>
            </a:r>
          </a:p>
          <a:p>
            <a:pPr lvl="1"/>
            <a:r>
              <a:rPr lang="en-US" dirty="0"/>
              <a:t>Clear in color</a:t>
            </a:r>
          </a:p>
          <a:p>
            <a:pPr lvl="1"/>
            <a:r>
              <a:rPr lang="en-US" dirty="0"/>
              <a:t>Masses typically attached to submerged sticks/twigs</a:t>
            </a:r>
          </a:p>
        </p:txBody>
      </p:sp>
      <p:pic>
        <p:nvPicPr>
          <p:cNvPr id="7" name="Picture 6" descr="A picture containing salamander&#10;&#10;Description automatically generated">
            <a:extLst>
              <a:ext uri="{FF2B5EF4-FFF2-40B4-BE49-F238E27FC236}">
                <a16:creationId xmlns:a16="http://schemas.microsoft.com/office/drawing/2014/main" id="{6ACB9E8A-0D02-F417-E50B-3191CF3CD6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6" b="36275"/>
          <a:stretch/>
        </p:blipFill>
        <p:spPr>
          <a:xfrm>
            <a:off x="3831" y="0"/>
            <a:ext cx="3765657" cy="2262091"/>
          </a:xfrm>
          <a:prstGeom prst="rect">
            <a:avLst/>
          </a:prstGeom>
        </p:spPr>
      </p:pic>
      <p:pic>
        <p:nvPicPr>
          <p:cNvPr id="9" name="Picture 8" descr="A close-up of some food&#10;&#10;Description automatically generated with low confidence">
            <a:extLst>
              <a:ext uri="{FF2B5EF4-FFF2-40B4-BE49-F238E27FC236}">
                <a16:creationId xmlns:a16="http://schemas.microsoft.com/office/drawing/2014/main" id="{8AD237FB-5058-3E50-0425-924844916C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3" t="307" r="37289" b="-307"/>
          <a:stretch/>
        </p:blipFill>
        <p:spPr>
          <a:xfrm rot="16200000">
            <a:off x="722434" y="3821978"/>
            <a:ext cx="2313586" cy="375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99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F42A6E-F7C5-6C5F-126B-FCB1B6D3DCE4}"/>
              </a:ext>
            </a:extLst>
          </p:cNvPr>
          <p:cNvSpPr/>
          <p:nvPr/>
        </p:nvSpPr>
        <p:spPr>
          <a:xfrm>
            <a:off x="4197091" y="438150"/>
            <a:ext cx="6980316" cy="5981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DB8B51-6F76-1D14-EF1B-0621A36CB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057" y="438150"/>
            <a:ext cx="6991350" cy="5981700"/>
          </a:xfrm>
          <a:prstGeom prst="rect">
            <a:avLst/>
          </a:prstGeom>
        </p:spPr>
      </p:pic>
      <p:pic>
        <p:nvPicPr>
          <p:cNvPr id="2" name="Picture 6" descr="Jefferson salamander complex eggs are jelly-like. | Compare … | Flickr">
            <a:extLst>
              <a:ext uri="{FF2B5EF4-FFF2-40B4-BE49-F238E27FC236}">
                <a16:creationId xmlns:a16="http://schemas.microsoft.com/office/drawing/2014/main" id="{3E40BFAB-0338-89F2-12E1-85149164F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3" y="2262091"/>
            <a:ext cx="3773346" cy="283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alamander&#10;&#10;Description automatically generated">
            <a:extLst>
              <a:ext uri="{FF2B5EF4-FFF2-40B4-BE49-F238E27FC236}">
                <a16:creationId xmlns:a16="http://schemas.microsoft.com/office/drawing/2014/main" id="{D9631D76-38CF-D7C2-A0FF-3F4207DC73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6" b="36275"/>
          <a:stretch/>
        </p:blipFill>
        <p:spPr>
          <a:xfrm>
            <a:off x="3831" y="0"/>
            <a:ext cx="3765657" cy="2262091"/>
          </a:xfrm>
          <a:prstGeom prst="rect">
            <a:avLst/>
          </a:prstGeom>
        </p:spPr>
      </p:pic>
      <p:pic>
        <p:nvPicPr>
          <p:cNvPr id="7" name="Picture 6" descr="A close-up of some food&#10;&#10;Description automatically generated with low confidence">
            <a:extLst>
              <a:ext uri="{FF2B5EF4-FFF2-40B4-BE49-F238E27FC236}">
                <a16:creationId xmlns:a16="http://schemas.microsoft.com/office/drawing/2014/main" id="{4CD41205-F289-332B-E3D4-8D2C5E9C8D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3" t="307" r="37289" b="-307"/>
          <a:stretch/>
        </p:blipFill>
        <p:spPr>
          <a:xfrm rot="16200000">
            <a:off x="722434" y="3821978"/>
            <a:ext cx="2313586" cy="375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11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rbled Salamander">
            <a:extLst>
              <a:ext uri="{FF2B5EF4-FFF2-40B4-BE49-F238E27FC236}">
                <a16:creationId xmlns:a16="http://schemas.microsoft.com/office/drawing/2014/main" id="{5E8B173C-3883-0C45-E1B0-F48204081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0"/>
          <a:stretch/>
        </p:blipFill>
        <p:spPr bwMode="auto">
          <a:xfrm>
            <a:off x="0" y="1"/>
            <a:ext cx="3762535" cy="237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aryland Biodiversity Project - Marbled Salamander (Ambystoma opacum)">
            <a:extLst>
              <a:ext uri="{FF2B5EF4-FFF2-40B4-BE49-F238E27FC236}">
                <a16:creationId xmlns:a16="http://schemas.microsoft.com/office/drawing/2014/main" id="{5B77B6AE-1512-8CED-0863-1FBAB0B0F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2"/>
          <a:stretch/>
        </p:blipFill>
        <p:spPr bwMode="auto">
          <a:xfrm>
            <a:off x="0" y="4361240"/>
            <a:ext cx="3762535" cy="249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rbled Salamander Eggs | Ambystoma opacum, Oregon co MO Oct… | Flickr">
            <a:extLst>
              <a:ext uri="{FF2B5EF4-FFF2-40B4-BE49-F238E27FC236}">
                <a16:creationId xmlns:a16="http://schemas.microsoft.com/office/drawing/2014/main" id="{59D6EF42-735E-EB5F-8544-25C9CC5F5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5"/>
          <a:stretch/>
        </p:blipFill>
        <p:spPr bwMode="auto">
          <a:xfrm>
            <a:off x="0" y="2375026"/>
            <a:ext cx="3774872" cy="198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E37A3D-15CD-1C98-8837-ED0B29D23B2B}"/>
              </a:ext>
            </a:extLst>
          </p:cNvPr>
          <p:cNvSpPr txBox="1">
            <a:spLocks/>
          </p:cNvSpPr>
          <p:nvPr/>
        </p:nvSpPr>
        <p:spPr>
          <a:xfrm>
            <a:off x="4109011" y="599041"/>
            <a:ext cx="72447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Marbeled</a:t>
            </a:r>
            <a:r>
              <a:rPr lang="en-US" dirty="0"/>
              <a:t> Salamander</a:t>
            </a:r>
            <a:br>
              <a:rPr lang="en-US" dirty="0"/>
            </a:br>
            <a:r>
              <a:rPr lang="en-US" i="1" dirty="0"/>
              <a:t>Ambystoma </a:t>
            </a:r>
            <a:r>
              <a:rPr lang="en-US" i="1" dirty="0" err="1"/>
              <a:t>opacum</a:t>
            </a:r>
            <a:endParaRPr lang="en-US" i="1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359BE84A-3B07-57A0-8F96-D7238B094825}"/>
              </a:ext>
            </a:extLst>
          </p:cNvPr>
          <p:cNvSpPr txBox="1">
            <a:spLocks/>
          </p:cNvSpPr>
          <p:nvPr/>
        </p:nvSpPr>
        <p:spPr>
          <a:xfrm>
            <a:off x="4109010" y="2161002"/>
            <a:ext cx="72447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Adult</a:t>
            </a:r>
          </a:p>
          <a:p>
            <a:pPr lvl="1"/>
            <a:r>
              <a:rPr lang="en-US" dirty="0"/>
              <a:t>Large, thick salamander</a:t>
            </a:r>
          </a:p>
          <a:p>
            <a:pPr lvl="1"/>
            <a:r>
              <a:rPr lang="en-US" dirty="0"/>
              <a:t>Black with white netting/crossbands on back</a:t>
            </a:r>
          </a:p>
          <a:p>
            <a:pPr lvl="1"/>
            <a:r>
              <a:rPr lang="en-US" dirty="0"/>
              <a:t>Black or pale gray belly</a:t>
            </a:r>
          </a:p>
          <a:p>
            <a:r>
              <a:rPr lang="en-US" dirty="0"/>
              <a:t>Eggs</a:t>
            </a:r>
          </a:p>
          <a:p>
            <a:pPr lvl="1"/>
            <a:r>
              <a:rPr lang="en-US" dirty="0"/>
              <a:t>Laid in dry vernal pools, under logs, leaves, or other structure, in Autumn (September/October)</a:t>
            </a:r>
          </a:p>
          <a:p>
            <a:pPr lvl="1"/>
            <a:r>
              <a:rPr lang="en-US" dirty="0"/>
              <a:t>Nests guarded by female</a:t>
            </a:r>
          </a:p>
          <a:p>
            <a:pPr lvl="1"/>
            <a:r>
              <a:rPr lang="en-US" dirty="0"/>
              <a:t>Eggs </a:t>
            </a:r>
            <a:r>
              <a:rPr lang="en-US" u="sng" dirty="0"/>
              <a:t>not</a:t>
            </a:r>
            <a:r>
              <a:rPr lang="en-US" dirty="0"/>
              <a:t> contained in globular mass</a:t>
            </a:r>
          </a:p>
        </p:txBody>
      </p:sp>
    </p:spTree>
    <p:extLst>
      <p:ext uri="{BB962C8B-B14F-4D97-AF65-F5344CB8AC3E}">
        <p14:creationId xmlns:p14="http://schemas.microsoft.com/office/powerpoint/2010/main" val="487552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08C752-33A9-90F6-7F73-717FB8B54041}"/>
              </a:ext>
            </a:extLst>
          </p:cNvPr>
          <p:cNvSpPr/>
          <p:nvPr/>
        </p:nvSpPr>
        <p:spPr>
          <a:xfrm>
            <a:off x="4151887" y="361950"/>
            <a:ext cx="7000875" cy="6134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4EF4C0-0845-B976-711D-56A73F377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929" y="361950"/>
            <a:ext cx="6896100" cy="6134100"/>
          </a:xfrm>
          <a:prstGeom prst="rect">
            <a:avLst/>
          </a:prstGeom>
        </p:spPr>
      </p:pic>
      <p:pic>
        <p:nvPicPr>
          <p:cNvPr id="6" name="Picture 2" descr="Marbled Salamander">
            <a:extLst>
              <a:ext uri="{FF2B5EF4-FFF2-40B4-BE49-F238E27FC236}">
                <a16:creationId xmlns:a16="http://schemas.microsoft.com/office/drawing/2014/main" id="{D398CA94-160E-E18B-EF87-B65E9C418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0"/>
          <a:stretch/>
        </p:blipFill>
        <p:spPr bwMode="auto">
          <a:xfrm>
            <a:off x="0" y="1"/>
            <a:ext cx="3762535" cy="237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ryland Biodiversity Project - Marbled Salamander (Ambystoma opacum)">
            <a:extLst>
              <a:ext uri="{FF2B5EF4-FFF2-40B4-BE49-F238E27FC236}">
                <a16:creationId xmlns:a16="http://schemas.microsoft.com/office/drawing/2014/main" id="{63F29C77-5944-76E4-D204-B95BBE717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2"/>
          <a:stretch/>
        </p:blipFill>
        <p:spPr bwMode="auto">
          <a:xfrm>
            <a:off x="0" y="4361240"/>
            <a:ext cx="3762535" cy="249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arbled Salamander Eggs | Ambystoma opacum, Oregon co MO Oct… | Flickr">
            <a:extLst>
              <a:ext uri="{FF2B5EF4-FFF2-40B4-BE49-F238E27FC236}">
                <a16:creationId xmlns:a16="http://schemas.microsoft.com/office/drawing/2014/main" id="{2C04C1BD-EEEC-7A85-13EE-289366B9C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5"/>
          <a:stretch/>
        </p:blipFill>
        <p:spPr bwMode="auto">
          <a:xfrm>
            <a:off x="0" y="2375026"/>
            <a:ext cx="3774872" cy="198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367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merican Toad - Chattahoochee River National Recreation Area (U.S. National  Park Service)">
            <a:extLst>
              <a:ext uri="{FF2B5EF4-FFF2-40B4-BE49-F238E27FC236}">
                <a16:creationId xmlns:a16="http://schemas.microsoft.com/office/drawing/2014/main" id="{CD696F16-87CC-341C-FB82-C7B2739C1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5328"/>
          <a:stretch/>
        </p:blipFill>
        <p:spPr bwMode="auto">
          <a:xfrm>
            <a:off x="0" y="0"/>
            <a:ext cx="3765632" cy="256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astern American Toad | Virginia DWR">
            <a:extLst>
              <a:ext uri="{FF2B5EF4-FFF2-40B4-BE49-F238E27FC236}">
                <a16:creationId xmlns:a16="http://schemas.microsoft.com/office/drawing/2014/main" id="{A34D5F42-C008-0E19-0E52-6E51E864B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78" y="4576877"/>
            <a:ext cx="3778110" cy="228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2,939 Toad Eggs Images, Stock Photos &amp; Vectors | Shutterstock">
            <a:extLst>
              <a:ext uri="{FF2B5EF4-FFF2-40B4-BE49-F238E27FC236}">
                <a16:creationId xmlns:a16="http://schemas.microsoft.com/office/drawing/2014/main" id="{A645746A-9877-F95C-749B-BE299BA3C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1" t="20315" r="331" b="13747"/>
          <a:stretch/>
        </p:blipFill>
        <p:spPr bwMode="auto">
          <a:xfrm>
            <a:off x="-12478" y="2569580"/>
            <a:ext cx="3772562" cy="200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3B8D2B4-9707-8DA7-E505-7EAA758440D4}"/>
              </a:ext>
            </a:extLst>
          </p:cNvPr>
          <p:cNvSpPr txBox="1">
            <a:spLocks/>
          </p:cNvSpPr>
          <p:nvPr/>
        </p:nvSpPr>
        <p:spPr>
          <a:xfrm>
            <a:off x="4109011" y="599041"/>
            <a:ext cx="72447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American Toad</a:t>
            </a:r>
            <a:br>
              <a:rPr lang="en-US" dirty="0"/>
            </a:br>
            <a:r>
              <a:rPr lang="en-US" i="1" dirty="0" err="1"/>
              <a:t>Anaxyrus</a:t>
            </a:r>
            <a:r>
              <a:rPr lang="en-US" i="1" dirty="0"/>
              <a:t> americanus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506ECDB8-0B58-DE9C-CA8C-D8AC36A9E64C}"/>
              </a:ext>
            </a:extLst>
          </p:cNvPr>
          <p:cNvSpPr txBox="1">
            <a:spLocks/>
          </p:cNvSpPr>
          <p:nvPr/>
        </p:nvSpPr>
        <p:spPr>
          <a:xfrm>
            <a:off x="4109010" y="2161002"/>
            <a:ext cx="72447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Adult</a:t>
            </a:r>
          </a:p>
          <a:p>
            <a:pPr lvl="1"/>
            <a:r>
              <a:rPr lang="en-US" dirty="0"/>
              <a:t>Typically, brown or gray in coloration</a:t>
            </a:r>
          </a:p>
          <a:p>
            <a:pPr lvl="1"/>
            <a:r>
              <a:rPr lang="en-US" dirty="0"/>
              <a:t>Dark patches on back contain bumps (warts)</a:t>
            </a:r>
          </a:p>
          <a:p>
            <a:pPr lvl="1"/>
            <a:r>
              <a:rPr lang="en-US" dirty="0"/>
              <a:t>Parotoid glands located behind eyes</a:t>
            </a:r>
          </a:p>
          <a:p>
            <a:pPr lvl="2"/>
            <a:r>
              <a:rPr lang="en-US" dirty="0"/>
              <a:t>Release toxin when touched </a:t>
            </a:r>
          </a:p>
          <a:p>
            <a:r>
              <a:rPr lang="en-US" dirty="0"/>
              <a:t>Egg Mass</a:t>
            </a:r>
          </a:p>
          <a:p>
            <a:pPr lvl="1"/>
            <a:r>
              <a:rPr lang="en-US" dirty="0"/>
              <a:t>Laid in long, thin, often coiled masses</a:t>
            </a:r>
          </a:p>
          <a:p>
            <a:r>
              <a:rPr lang="en-US" dirty="0"/>
              <a:t>Call</a:t>
            </a:r>
          </a:p>
          <a:p>
            <a:pPr lvl="1"/>
            <a:r>
              <a:rPr lang="en-US" dirty="0"/>
              <a:t>Long trill</a:t>
            </a:r>
          </a:p>
        </p:txBody>
      </p:sp>
    </p:spTree>
    <p:extLst>
      <p:ext uri="{BB962C8B-B14F-4D97-AF65-F5344CB8AC3E}">
        <p14:creationId xmlns:p14="http://schemas.microsoft.com/office/powerpoint/2010/main" val="3500960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merican Toad - Chattahoochee River National Recreation Area (U.S. National  Park Service)">
            <a:extLst>
              <a:ext uri="{FF2B5EF4-FFF2-40B4-BE49-F238E27FC236}">
                <a16:creationId xmlns:a16="http://schemas.microsoft.com/office/drawing/2014/main" id="{FC05BC26-2134-1565-7645-AC99B354A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5328"/>
          <a:stretch/>
        </p:blipFill>
        <p:spPr bwMode="auto">
          <a:xfrm>
            <a:off x="0" y="0"/>
            <a:ext cx="3765632" cy="256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astern American Toad | Virginia DWR">
            <a:extLst>
              <a:ext uri="{FF2B5EF4-FFF2-40B4-BE49-F238E27FC236}">
                <a16:creationId xmlns:a16="http://schemas.microsoft.com/office/drawing/2014/main" id="{0DA44A42-41CA-2C42-1904-630DCD47A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78" y="4576877"/>
            <a:ext cx="3778110" cy="228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2,939 Toad Eggs Images, Stock Photos &amp; Vectors | Shutterstock">
            <a:extLst>
              <a:ext uri="{FF2B5EF4-FFF2-40B4-BE49-F238E27FC236}">
                <a16:creationId xmlns:a16="http://schemas.microsoft.com/office/drawing/2014/main" id="{22A62B8E-3FF0-D098-1779-59ED8D69B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1" t="20315" r="331" b="13747"/>
          <a:stretch/>
        </p:blipFill>
        <p:spPr bwMode="auto">
          <a:xfrm>
            <a:off x="-12478" y="2569580"/>
            <a:ext cx="3772562" cy="200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erican toad - track22">
            <a:hlinkClick r:id="" action="ppaction://media"/>
            <a:extLst>
              <a:ext uri="{FF2B5EF4-FFF2-40B4-BE49-F238E27FC236}">
                <a16:creationId xmlns:a16="http://schemas.microsoft.com/office/drawing/2014/main" id="{759BB150-AA70-136F-A047-346CB4781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11262784" y="5968825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272C04-694F-D38B-E884-C4774EFD69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589"/>
          <a:stretch/>
        </p:blipFill>
        <p:spPr>
          <a:xfrm>
            <a:off x="4299413" y="500062"/>
            <a:ext cx="6570514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pe's Gray and Gray Treefrog - Christopher M. Schalk">
            <a:extLst>
              <a:ext uri="{FF2B5EF4-FFF2-40B4-BE49-F238E27FC236}">
                <a16:creationId xmlns:a16="http://schemas.microsoft.com/office/drawing/2014/main" id="{EBEADA47-E48F-F3C2-5F38-8545B8F1E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16"/>
          <a:stretch/>
        </p:blipFill>
        <p:spPr bwMode="auto">
          <a:xfrm>
            <a:off x="1" y="1"/>
            <a:ext cx="3760083" cy="256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onders of Wildlife: Cope's Gray Tree Frog | AWF">
            <a:extLst>
              <a:ext uri="{FF2B5EF4-FFF2-40B4-BE49-F238E27FC236}">
                <a16:creationId xmlns:a16="http://schemas.microsoft.com/office/drawing/2014/main" id="{3047B5D6-1244-6C8C-FF05-1D6AEA5A6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9588"/>
            <a:ext cx="3760083" cy="250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yla versicolor – Gray Treefrog | Vermont Reptile and Amphibian Atlas">
            <a:extLst>
              <a:ext uri="{FF2B5EF4-FFF2-40B4-BE49-F238E27FC236}">
                <a16:creationId xmlns:a16="http://schemas.microsoft.com/office/drawing/2014/main" id="{69FF94B2-44AF-F184-9013-73F6B55B5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2" b="12948"/>
          <a:stretch/>
        </p:blipFill>
        <p:spPr bwMode="auto">
          <a:xfrm>
            <a:off x="1" y="4653546"/>
            <a:ext cx="3760083" cy="220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BC42B57-25C0-E8E6-83EF-EF9900C09D8A}"/>
              </a:ext>
            </a:extLst>
          </p:cNvPr>
          <p:cNvSpPr txBox="1">
            <a:spLocks/>
          </p:cNvSpPr>
          <p:nvPr/>
        </p:nvSpPr>
        <p:spPr>
          <a:xfrm>
            <a:off x="4109011" y="599041"/>
            <a:ext cx="72447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Gray Treefrog/ Cope’s Gray Treefrog</a:t>
            </a:r>
            <a:br>
              <a:rPr lang="en-US" dirty="0"/>
            </a:br>
            <a:r>
              <a:rPr lang="en-US" i="1" dirty="0" err="1"/>
              <a:t>Hyla</a:t>
            </a:r>
            <a:r>
              <a:rPr lang="en-US" i="1" dirty="0"/>
              <a:t> versicolor/ H. </a:t>
            </a:r>
            <a:r>
              <a:rPr lang="en-US" i="1" dirty="0" err="1"/>
              <a:t>chrysoscelis</a:t>
            </a:r>
            <a:endParaRPr lang="en-US" i="1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611EC7DF-53E9-36E2-A728-7B82664749BC}"/>
              </a:ext>
            </a:extLst>
          </p:cNvPr>
          <p:cNvSpPr txBox="1">
            <a:spLocks/>
          </p:cNvSpPr>
          <p:nvPr/>
        </p:nvSpPr>
        <p:spPr>
          <a:xfrm>
            <a:off x="4109010" y="2161002"/>
            <a:ext cx="72447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Adult</a:t>
            </a:r>
          </a:p>
          <a:p>
            <a:pPr lvl="1"/>
            <a:r>
              <a:rPr lang="en-US" dirty="0"/>
              <a:t>Vary in color from mottled gray to green</a:t>
            </a:r>
          </a:p>
          <a:p>
            <a:pPr lvl="1"/>
            <a:r>
              <a:rPr lang="en-US" dirty="0"/>
              <a:t>Large toepads</a:t>
            </a:r>
          </a:p>
          <a:p>
            <a:pPr lvl="1"/>
            <a:r>
              <a:rPr lang="en-US" dirty="0"/>
              <a:t>Yellow inner thighs</a:t>
            </a:r>
          </a:p>
          <a:p>
            <a:r>
              <a:rPr lang="en-US" dirty="0"/>
              <a:t>Egg Mass</a:t>
            </a:r>
          </a:p>
          <a:p>
            <a:pPr lvl="1"/>
            <a:r>
              <a:rPr lang="en-US" dirty="0"/>
              <a:t>Eggs laid in thin film-like mass on water surface</a:t>
            </a:r>
          </a:p>
          <a:p>
            <a:r>
              <a:rPr lang="en-US" dirty="0"/>
              <a:t>Call</a:t>
            </a:r>
          </a:p>
          <a:p>
            <a:pPr lvl="1"/>
            <a:r>
              <a:rPr lang="en-US" dirty="0"/>
              <a:t>Short, bird-like trill</a:t>
            </a:r>
          </a:p>
        </p:txBody>
      </p:sp>
    </p:spTree>
    <p:extLst>
      <p:ext uri="{BB962C8B-B14F-4D97-AF65-F5344CB8AC3E}">
        <p14:creationId xmlns:p14="http://schemas.microsoft.com/office/powerpoint/2010/main" val="2368794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pe's Gray and Gray Treefrog - Christopher M. Schalk">
            <a:extLst>
              <a:ext uri="{FF2B5EF4-FFF2-40B4-BE49-F238E27FC236}">
                <a16:creationId xmlns:a16="http://schemas.microsoft.com/office/drawing/2014/main" id="{1A699FA1-9F0A-37B1-4657-F1EE79B88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16"/>
          <a:stretch/>
        </p:blipFill>
        <p:spPr bwMode="auto">
          <a:xfrm>
            <a:off x="1" y="1"/>
            <a:ext cx="3760083" cy="256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Wonders of Wildlife: Cope's Gray Tree Frog | AWF">
            <a:extLst>
              <a:ext uri="{FF2B5EF4-FFF2-40B4-BE49-F238E27FC236}">
                <a16:creationId xmlns:a16="http://schemas.microsoft.com/office/drawing/2014/main" id="{267EEBF6-FD42-45B5-A16D-9722BB0A3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9588"/>
            <a:ext cx="3760083" cy="250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yla versicolor – Gray Treefrog | Vermont Reptile and Amphibian Atlas">
            <a:extLst>
              <a:ext uri="{FF2B5EF4-FFF2-40B4-BE49-F238E27FC236}">
                <a16:creationId xmlns:a16="http://schemas.microsoft.com/office/drawing/2014/main" id="{5028E86F-C537-1189-6FA8-C6A495576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2" b="12948"/>
          <a:stretch/>
        </p:blipFill>
        <p:spPr bwMode="auto">
          <a:xfrm>
            <a:off x="1" y="4653546"/>
            <a:ext cx="3760083" cy="220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7E5A23-B68A-CB31-398A-385864BEA0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14" r="2630"/>
          <a:stretch/>
        </p:blipFill>
        <p:spPr>
          <a:xfrm>
            <a:off x="4160520" y="438150"/>
            <a:ext cx="7120890" cy="6019800"/>
          </a:xfrm>
          <a:prstGeom prst="rect">
            <a:avLst/>
          </a:prstGeom>
        </p:spPr>
      </p:pic>
      <p:pic>
        <p:nvPicPr>
          <p:cNvPr id="9" name="Gray treefrog - track11 (1)">
            <a:hlinkClick r:id="" action="ppaction://media"/>
            <a:extLst>
              <a:ext uri="{FF2B5EF4-FFF2-40B4-BE49-F238E27FC236}">
                <a16:creationId xmlns:a16="http://schemas.microsoft.com/office/drawing/2014/main" id="{9C6D7F47-3883-C9C9-E8AE-4247C83139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11479529" y="6035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0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pring Peeper Eggs">
            <a:extLst>
              <a:ext uri="{FF2B5EF4-FFF2-40B4-BE49-F238E27FC236}">
                <a16:creationId xmlns:a16="http://schemas.microsoft.com/office/drawing/2014/main" id="{0A26DBF7-A8E9-B538-A14D-B1331CE7C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"/>
          <a:stretch/>
        </p:blipFill>
        <p:spPr bwMode="auto">
          <a:xfrm>
            <a:off x="0" y="1914540"/>
            <a:ext cx="3762535" cy="258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pring Peeper Phenophase Definitions - Signs of the Seasons: A New England  Phenology Program - University of Maine Cooperative Extension">
            <a:extLst>
              <a:ext uri="{FF2B5EF4-FFF2-40B4-BE49-F238E27FC236}">
                <a16:creationId xmlns:a16="http://schemas.microsoft.com/office/drawing/2014/main" id="{498DA8D3-CC32-8337-3CE8-BABEBDB04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4"/>
          <a:stretch/>
        </p:blipFill>
        <p:spPr bwMode="auto">
          <a:xfrm>
            <a:off x="0" y="4367227"/>
            <a:ext cx="3762535" cy="249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pring Peeper">
            <a:extLst>
              <a:ext uri="{FF2B5EF4-FFF2-40B4-BE49-F238E27FC236}">
                <a16:creationId xmlns:a16="http://schemas.microsoft.com/office/drawing/2014/main" id="{C5DAD439-BA81-26A4-2CD2-C499D10A8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"/>
          <a:stretch/>
        </p:blipFill>
        <p:spPr bwMode="auto">
          <a:xfrm>
            <a:off x="-1" y="0"/>
            <a:ext cx="3762536" cy="237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2282AF8-64A3-5CF0-9C94-EDC8745F5EC3}"/>
              </a:ext>
            </a:extLst>
          </p:cNvPr>
          <p:cNvSpPr txBox="1">
            <a:spLocks/>
          </p:cNvSpPr>
          <p:nvPr/>
        </p:nvSpPr>
        <p:spPr>
          <a:xfrm>
            <a:off x="4109011" y="599041"/>
            <a:ext cx="72447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Spring Peeper</a:t>
            </a:r>
            <a:br>
              <a:rPr lang="en-US" dirty="0"/>
            </a:br>
            <a:r>
              <a:rPr lang="en-US" i="1" dirty="0" err="1"/>
              <a:t>Pseudacris</a:t>
            </a:r>
            <a:r>
              <a:rPr lang="en-US" i="1" dirty="0"/>
              <a:t> crucifer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67ADA544-1075-7501-7A11-D6F5DE3AECA4}"/>
              </a:ext>
            </a:extLst>
          </p:cNvPr>
          <p:cNvSpPr txBox="1">
            <a:spLocks/>
          </p:cNvSpPr>
          <p:nvPr/>
        </p:nvSpPr>
        <p:spPr>
          <a:xfrm>
            <a:off x="4109010" y="2161002"/>
            <a:ext cx="72447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Adult</a:t>
            </a:r>
          </a:p>
          <a:p>
            <a:pPr lvl="1"/>
            <a:r>
              <a:rPr lang="en-US" dirty="0"/>
              <a:t>Small frog</a:t>
            </a:r>
          </a:p>
          <a:p>
            <a:pPr lvl="1"/>
            <a:r>
              <a:rPr lang="en-US" dirty="0"/>
              <a:t>Light brown to pale olive coloration with darker brown markings on back</a:t>
            </a:r>
          </a:p>
          <a:p>
            <a:pPr lvl="2"/>
            <a:r>
              <a:rPr lang="en-US" dirty="0"/>
              <a:t>“X” marking on back</a:t>
            </a:r>
          </a:p>
          <a:p>
            <a:r>
              <a:rPr lang="en-US" dirty="0"/>
              <a:t>Egg Mass</a:t>
            </a:r>
          </a:p>
          <a:p>
            <a:pPr lvl="1"/>
            <a:r>
              <a:rPr lang="en-US" dirty="0"/>
              <a:t>Eggs deposited singly or in small clumps on submerged vegetation</a:t>
            </a:r>
          </a:p>
          <a:p>
            <a:r>
              <a:rPr lang="en-US" dirty="0"/>
              <a:t>Call</a:t>
            </a:r>
          </a:p>
          <a:p>
            <a:pPr lvl="1"/>
            <a:r>
              <a:rPr lang="en-US" dirty="0"/>
              <a:t>Bird-like “peep”</a:t>
            </a:r>
          </a:p>
        </p:txBody>
      </p:sp>
    </p:spTree>
    <p:extLst>
      <p:ext uri="{BB962C8B-B14F-4D97-AF65-F5344CB8AC3E}">
        <p14:creationId xmlns:p14="http://schemas.microsoft.com/office/powerpoint/2010/main" val="2333773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pring Peeper Eggs">
            <a:extLst>
              <a:ext uri="{FF2B5EF4-FFF2-40B4-BE49-F238E27FC236}">
                <a16:creationId xmlns:a16="http://schemas.microsoft.com/office/drawing/2014/main" id="{2F43A63D-D2F7-5772-4758-F29AE01E5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"/>
          <a:stretch/>
        </p:blipFill>
        <p:spPr bwMode="auto">
          <a:xfrm>
            <a:off x="0" y="1914540"/>
            <a:ext cx="3762535" cy="258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pring Peeper Phenophase Definitions - Signs of the Seasons: A New England  Phenology Program - University of Maine Cooperative Extension">
            <a:extLst>
              <a:ext uri="{FF2B5EF4-FFF2-40B4-BE49-F238E27FC236}">
                <a16:creationId xmlns:a16="http://schemas.microsoft.com/office/drawing/2014/main" id="{74D7D84B-8F2D-305F-4507-95E01C62B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4"/>
          <a:stretch/>
        </p:blipFill>
        <p:spPr bwMode="auto">
          <a:xfrm>
            <a:off x="0" y="4367227"/>
            <a:ext cx="3762535" cy="249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pring Peeper">
            <a:extLst>
              <a:ext uri="{FF2B5EF4-FFF2-40B4-BE49-F238E27FC236}">
                <a16:creationId xmlns:a16="http://schemas.microsoft.com/office/drawing/2014/main" id="{FB4A55EF-BF14-DCF8-D65F-3EE771338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"/>
          <a:stretch/>
        </p:blipFill>
        <p:spPr bwMode="auto">
          <a:xfrm>
            <a:off x="-1" y="0"/>
            <a:ext cx="3762536" cy="237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D51089-6E33-E57B-63A3-A93F2B3F2C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5" r="3560"/>
          <a:stretch/>
        </p:blipFill>
        <p:spPr>
          <a:xfrm>
            <a:off x="4206240" y="280265"/>
            <a:ext cx="6732270" cy="6181725"/>
          </a:xfrm>
          <a:prstGeom prst="rect">
            <a:avLst/>
          </a:prstGeom>
        </p:spPr>
      </p:pic>
      <p:pic>
        <p:nvPicPr>
          <p:cNvPr id="9" name="Spring peeper - track15">
            <a:hlinkClick r:id="" action="ppaction://media"/>
            <a:extLst>
              <a:ext uri="{FF2B5EF4-FFF2-40B4-BE49-F238E27FC236}">
                <a16:creationId xmlns:a16="http://schemas.microsoft.com/office/drawing/2014/main" id="{EAB253A8-F2FF-0634-80EE-1C02A46BC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11382215" y="6054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9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CE468-8CB6-2394-CFCE-E7E96C4E2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45" y="350275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EDA37-FEB7-4D02-EE2A-2EE3F7671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46" y="2169885"/>
            <a:ext cx="7346577" cy="2029199"/>
          </a:xfrm>
        </p:spPr>
        <p:txBody>
          <a:bodyPr/>
          <a:lstStyle/>
          <a:p>
            <a:r>
              <a:rPr lang="en-US" dirty="0"/>
              <a:t>What are vernal pools?</a:t>
            </a:r>
          </a:p>
          <a:p>
            <a:r>
              <a:rPr lang="en-US" dirty="0"/>
              <a:t>Vernal pool amphibian life history</a:t>
            </a:r>
          </a:p>
          <a:p>
            <a:r>
              <a:rPr lang="en-US" dirty="0"/>
              <a:t>Common vernal pool amphibian identification</a:t>
            </a:r>
          </a:p>
          <a:p>
            <a:r>
              <a:rPr lang="en-US" dirty="0"/>
              <a:t>Disease risk at vernal pools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5C329E-A7C5-D1E9-5CEA-7C5F522E4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293" y="3734379"/>
            <a:ext cx="3896659" cy="2922494"/>
          </a:xfrm>
          <a:prstGeom prst="rect">
            <a:avLst/>
          </a:prstGeom>
        </p:spPr>
      </p:pic>
      <p:pic>
        <p:nvPicPr>
          <p:cNvPr id="9" name="Picture 8" descr="A picture containing outdoor, grass, tree, nature&#10;&#10;Description automatically generated">
            <a:extLst>
              <a:ext uri="{FF2B5EF4-FFF2-40B4-BE49-F238E27FC236}">
                <a16:creationId xmlns:a16="http://schemas.microsoft.com/office/drawing/2014/main" id="{69DD35C1-09E7-D468-C8B4-AF4D42CAA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298" y="329826"/>
            <a:ext cx="3896657" cy="2922493"/>
          </a:xfrm>
          <a:prstGeom prst="rect">
            <a:avLst/>
          </a:prstGeom>
        </p:spPr>
      </p:pic>
      <p:pic>
        <p:nvPicPr>
          <p:cNvPr id="5122" name="Picture 2" descr="Creature Feature: Wood Frog - Raritan Headwaters">
            <a:extLst>
              <a:ext uri="{FF2B5EF4-FFF2-40B4-BE49-F238E27FC236}">
                <a16:creationId xmlns:a16="http://schemas.microsoft.com/office/drawing/2014/main" id="{B7CC6E4D-A061-DF34-D695-839151A66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580" y="3922638"/>
            <a:ext cx="4098788" cy="273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potted Salamander (Ambystoma maculatum) | Clay Bolt Nature Photography">
            <a:extLst>
              <a:ext uri="{FF2B5EF4-FFF2-40B4-BE49-F238E27FC236}">
                <a16:creationId xmlns:a16="http://schemas.microsoft.com/office/drawing/2014/main" id="{EDBA15D1-2A3B-8B51-E498-86940061B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26" y="-44870"/>
            <a:ext cx="4547347" cy="30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AB05695B-2DD4-DB32-8E4E-F3D7C4677C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1" b="11690"/>
          <a:stretch/>
        </p:blipFill>
        <p:spPr>
          <a:xfrm>
            <a:off x="8027293" y="327677"/>
            <a:ext cx="3896659" cy="319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20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651" y="218079"/>
            <a:ext cx="10515600" cy="1325563"/>
          </a:xfrm>
        </p:spPr>
        <p:txBody>
          <a:bodyPr/>
          <a:lstStyle/>
          <a:p>
            <a:r>
              <a:rPr lang="en-US" dirty="0"/>
              <a:t>Amphibians Declining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4995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Leading cause is habitat destruction and emerging diseases.</a:t>
            </a:r>
          </a:p>
          <a:p>
            <a:pPr lvl="1"/>
            <a:r>
              <a:rPr lang="en-US" sz="1600" dirty="0"/>
              <a:t>What are Emerging Diseases?</a:t>
            </a:r>
          </a:p>
          <a:p>
            <a:pPr lvl="2"/>
            <a:r>
              <a:rPr lang="en-US" sz="1600" dirty="0"/>
              <a:t>A disease that has increased in the past 20 years and could increase in the near future.</a:t>
            </a:r>
          </a:p>
          <a:p>
            <a:r>
              <a:rPr lang="en-US" sz="2000" dirty="0"/>
              <a:t>Emerging diseases impacting amphibians and reptiles</a:t>
            </a:r>
          </a:p>
          <a:p>
            <a:pPr lvl="1"/>
            <a:r>
              <a:rPr lang="en-US" sz="2000" dirty="0" err="1"/>
              <a:t>Ranaviruses</a:t>
            </a:r>
            <a:endParaRPr lang="en-US" sz="2000" dirty="0"/>
          </a:p>
          <a:p>
            <a:pPr lvl="1"/>
            <a:r>
              <a:rPr lang="en-US" sz="2000" dirty="0" err="1"/>
              <a:t>Chytrid</a:t>
            </a:r>
            <a:r>
              <a:rPr lang="en-US" sz="2000" dirty="0"/>
              <a:t> fungus</a:t>
            </a:r>
          </a:p>
          <a:p>
            <a:r>
              <a:rPr lang="en-US" sz="2000" dirty="0"/>
              <a:t>Vernal pools present an elevated risk due to concentrating animals. 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1028" name="Picture 4" descr="http://www.maineherp.org/images/native_species/Northern%20Dusky%20Salaman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09654"/>
            <a:ext cx="3200400" cy="213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5001" y="4509655"/>
            <a:ext cx="3962401" cy="213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6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Ranaviruses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600201"/>
            <a:ext cx="6324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Viral disease that can impact amphibians, reptiles, and fishes.</a:t>
            </a:r>
          </a:p>
          <a:p>
            <a:r>
              <a:rPr lang="en-US" sz="2000" dirty="0"/>
              <a:t>Very detrimental in ephemeral wetlands</a:t>
            </a:r>
          </a:p>
          <a:p>
            <a:r>
              <a:rPr lang="en-US" sz="2000" dirty="0"/>
              <a:t>First isolated from northern leopard frogs in 1960</a:t>
            </a:r>
          </a:p>
          <a:p>
            <a:r>
              <a:rPr lang="en-US" sz="2000" dirty="0"/>
              <a:t>Mass mortality events have occurred in over 20 US states</a:t>
            </a:r>
          </a:p>
          <a:p>
            <a:pPr lvl="1"/>
            <a:r>
              <a:rPr lang="en-US" sz="1600" dirty="0"/>
              <a:t>Mass mortality events can impact local populations, range-wide population impacts still unknown</a:t>
            </a:r>
          </a:p>
          <a:p>
            <a:r>
              <a:rPr lang="en-US" sz="2000" dirty="0"/>
              <a:t>Routes of Transmission</a:t>
            </a:r>
          </a:p>
          <a:p>
            <a:pPr lvl="1"/>
            <a:r>
              <a:rPr lang="en-US" sz="1800" dirty="0"/>
              <a:t>Indirect contact (water or sediment contact with epithelial cells in the skin, gills, or intestines)</a:t>
            </a:r>
          </a:p>
          <a:p>
            <a:pPr lvl="1"/>
            <a:r>
              <a:rPr lang="en-US" sz="1800" dirty="0"/>
              <a:t>Direct contact (during breeding or other social interactions)</a:t>
            </a:r>
          </a:p>
          <a:p>
            <a:pPr lvl="1"/>
            <a:r>
              <a:rPr lang="en-US" sz="1800" dirty="0"/>
              <a:t>Ingestion (depredation) </a:t>
            </a:r>
          </a:p>
        </p:txBody>
      </p:sp>
      <p:pic>
        <p:nvPicPr>
          <p:cNvPr id="2050" name="Picture 2" descr="http://www.discoverlife.org/IM/I_AMC/0068/320/ambystoma_maculatum_larvae_dead_displaying_classic_symptoms_of_a_ranavirus_2,I_AMC68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455" y="755073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1" y="3886201"/>
            <a:ext cx="2299855" cy="237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384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Ranaviruses</a:t>
            </a:r>
            <a:r>
              <a:rPr lang="en-US" dirty="0"/>
              <a:t>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Can cause 50%-99% mortality in larval amphibians.</a:t>
            </a:r>
          </a:p>
          <a:p>
            <a:r>
              <a:rPr lang="en-US" sz="2000" dirty="0"/>
              <a:t>Wood frogs are thought to be most susceptible </a:t>
            </a:r>
          </a:p>
          <a:p>
            <a:r>
              <a:rPr lang="en-US" sz="2000" dirty="0"/>
              <a:t>Has been detected in WV</a:t>
            </a:r>
          </a:p>
          <a:p>
            <a:endParaRPr lang="en-US" dirty="0"/>
          </a:p>
        </p:txBody>
      </p:sp>
      <p:pic>
        <p:nvPicPr>
          <p:cNvPr id="3074" name="Picture 2" descr="https://www.ranavirus.org/wp-content/uploads/2014/04/AOpacum_GSMNPDieoff_MattNiemillerPhotoCred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3706092"/>
            <a:ext cx="3753605" cy="269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pressherald.com/wp-content/uploads/2014/10/570154-Amphibian-Deaths_Acco-771x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3706092"/>
            <a:ext cx="2068013" cy="269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77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Signs of </a:t>
            </a:r>
            <a:r>
              <a:rPr lang="en-US" dirty="0" err="1"/>
              <a:t>Ranavirus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Swelling of legs and body</a:t>
            </a:r>
          </a:p>
          <a:p>
            <a:r>
              <a:rPr lang="en-US" dirty="0"/>
              <a:t>Internal hemorrhaging</a:t>
            </a:r>
          </a:p>
          <a:p>
            <a:r>
              <a:rPr lang="en-US" dirty="0"/>
              <a:t>Redness of the legs and vent</a:t>
            </a:r>
          </a:p>
          <a:p>
            <a:r>
              <a:rPr lang="en-US" dirty="0"/>
              <a:t>White plaque in the mouth, swollen eyes, and wheezing in reptiles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E5674A-28C1-226E-AB1F-6EA1847FD94A}"/>
              </a:ext>
            </a:extLst>
          </p:cNvPr>
          <p:cNvGrpSpPr/>
          <p:nvPr/>
        </p:nvGrpSpPr>
        <p:grpSpPr>
          <a:xfrm>
            <a:off x="3424391" y="4521199"/>
            <a:ext cx="5343218" cy="1971676"/>
            <a:chOff x="2163002" y="4551218"/>
            <a:chExt cx="5343218" cy="1971676"/>
          </a:xfrm>
        </p:grpSpPr>
        <p:pic>
          <p:nvPicPr>
            <p:cNvPr id="4098" name="Picture 2" descr="http://www.sciencemag.org/sites/default/files/styles/article_main_large/public/images/sn-amphibianH_0.jpg?itok=HjMYovm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26" r="30856"/>
            <a:stretch/>
          </p:blipFill>
          <p:spPr bwMode="auto">
            <a:xfrm>
              <a:off x="2163002" y="4551219"/>
              <a:ext cx="1970560" cy="197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http://farm8.staticflickr.com/7173/6481331873_f330d4839f_o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562" y="4551218"/>
              <a:ext cx="1957820" cy="1957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http://virginiaherpetologicalsociety.com/disease/_images/ranavirus_wood_frog_Scott_Smith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3322" y="4551219"/>
              <a:ext cx="1482898" cy="197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46324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Chytrid</a:t>
            </a:r>
            <a:r>
              <a:rPr lang="en-US" dirty="0"/>
              <a:t> Fungus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Fungal disease only known to impact amphibians</a:t>
            </a:r>
          </a:p>
          <a:p>
            <a:pPr lvl="1"/>
            <a:r>
              <a:rPr lang="en-US" dirty="0"/>
              <a:t>Has caused large-scale population declines</a:t>
            </a:r>
          </a:p>
          <a:p>
            <a:r>
              <a:rPr lang="en-US" sz="2400" dirty="0"/>
              <a:t>2 species of </a:t>
            </a:r>
            <a:r>
              <a:rPr lang="en-US" sz="2400" dirty="0" err="1"/>
              <a:t>chytrid</a:t>
            </a:r>
            <a:r>
              <a:rPr lang="en-US" sz="2400" dirty="0"/>
              <a:t> fungus</a:t>
            </a:r>
          </a:p>
          <a:p>
            <a:pPr lvl="1"/>
            <a:r>
              <a:rPr lang="en-US" dirty="0"/>
              <a:t>Bd </a:t>
            </a:r>
            <a:r>
              <a:rPr lang="en-US" dirty="0" err="1"/>
              <a:t>Bsal</a:t>
            </a:r>
            <a:endParaRPr lang="en-US" dirty="0"/>
          </a:p>
        </p:txBody>
      </p:sp>
      <p:pic>
        <p:nvPicPr>
          <p:cNvPr id="5122" name="Picture 2" descr="http://theworldofrogs.weebly.com/uploads/3/0/6/2/3062899/6434019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507" y="4127246"/>
            <a:ext cx="3581400" cy="218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599" y="4127246"/>
            <a:ext cx="2912871" cy="218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535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err="1"/>
              <a:t>Batrachochytrium</a:t>
            </a:r>
            <a:r>
              <a:rPr lang="en-US" i="1" dirty="0"/>
              <a:t> </a:t>
            </a:r>
            <a:r>
              <a:rPr lang="en-US" i="1" dirty="0" err="1"/>
              <a:t>dendrobatidis</a:t>
            </a:r>
            <a:r>
              <a:rPr lang="en-US" i="1" dirty="0"/>
              <a:t> (</a:t>
            </a:r>
            <a:r>
              <a:rPr lang="en-US" i="1" dirty="0" err="1"/>
              <a:t>Bd</a:t>
            </a:r>
            <a:r>
              <a:rPr lang="en-US" i="1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Leading cause of amphibian decline worldwide</a:t>
            </a:r>
          </a:p>
          <a:p>
            <a:r>
              <a:rPr lang="en-US" dirty="0"/>
              <a:t>Aquatic </a:t>
            </a:r>
            <a:r>
              <a:rPr lang="en-US" dirty="0" err="1"/>
              <a:t>zoosporic</a:t>
            </a:r>
            <a:r>
              <a:rPr lang="en-US" dirty="0"/>
              <a:t> fungi</a:t>
            </a:r>
          </a:p>
          <a:p>
            <a:pPr lvl="1"/>
            <a:r>
              <a:rPr lang="en-US" dirty="0"/>
              <a:t>Infects skin and causes skin lesions, anorexia, apathy, and death</a:t>
            </a:r>
          </a:p>
          <a:p>
            <a:r>
              <a:rPr lang="en-US" dirty="0"/>
              <a:t>Routes of Transmission</a:t>
            </a:r>
          </a:p>
          <a:p>
            <a:pPr lvl="1"/>
            <a:r>
              <a:rPr lang="en-US" dirty="0"/>
              <a:t>Direct contact (social interactions; zoospore flagellum)</a:t>
            </a:r>
          </a:p>
          <a:p>
            <a:r>
              <a:rPr lang="en-US" dirty="0"/>
              <a:t>Has been detected in WV</a:t>
            </a:r>
          </a:p>
        </p:txBody>
      </p:sp>
    </p:spTree>
    <p:extLst>
      <p:ext uri="{BB962C8B-B14F-4D97-AF65-F5344CB8AC3E}">
        <p14:creationId xmlns:p14="http://schemas.microsoft.com/office/powerpoint/2010/main" val="655502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Signs of </a:t>
            </a:r>
            <a:r>
              <a:rPr lang="en-US" dirty="0" err="1"/>
              <a:t>Bd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Reddening of the skin</a:t>
            </a:r>
          </a:p>
          <a:p>
            <a:r>
              <a:rPr lang="en-US" dirty="0"/>
              <a:t>Excessive shedding of the skin</a:t>
            </a:r>
          </a:p>
          <a:p>
            <a:r>
              <a:rPr lang="en-US" dirty="0"/>
              <a:t>Unusual posturing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 descr="http://www.mykoweb.com/articles/graphics/R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45" y="3657600"/>
            <a:ext cx="3844424" cy="255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newsimg.bbc.co.uk/media/images/44722000/jpg/_44722117_fungus2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3657600"/>
            <a:ext cx="3393589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894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 err="1"/>
              <a:t>Batrachochytrium</a:t>
            </a:r>
            <a:r>
              <a:rPr lang="en-US" sz="3600" i="1" dirty="0"/>
              <a:t> </a:t>
            </a:r>
            <a:r>
              <a:rPr lang="en-US" sz="3600" i="1" dirty="0" err="1"/>
              <a:t>salamandrivorans</a:t>
            </a:r>
            <a:r>
              <a:rPr lang="en-US" sz="3600" i="1" dirty="0"/>
              <a:t> (</a:t>
            </a:r>
            <a:r>
              <a:rPr lang="en-US" sz="3600" i="1" dirty="0" err="1"/>
              <a:t>Bsal</a:t>
            </a:r>
            <a:r>
              <a:rPr lang="en-US" sz="3600" i="1" dirty="0"/>
              <a:t>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47801"/>
            <a:ext cx="8229600" cy="4525963"/>
          </a:xfrm>
        </p:spPr>
        <p:txBody>
          <a:bodyPr/>
          <a:lstStyle/>
          <a:p>
            <a:r>
              <a:rPr lang="en-US" dirty="0"/>
              <a:t>Aquatic </a:t>
            </a:r>
            <a:r>
              <a:rPr lang="en-US" dirty="0" err="1"/>
              <a:t>zoosporic</a:t>
            </a:r>
            <a:r>
              <a:rPr lang="en-US" dirty="0"/>
              <a:t> fungi</a:t>
            </a:r>
          </a:p>
          <a:p>
            <a:r>
              <a:rPr lang="en-US" dirty="0"/>
              <a:t>Discovered in 2013</a:t>
            </a:r>
          </a:p>
          <a:p>
            <a:pPr lvl="1"/>
            <a:r>
              <a:rPr lang="en-US" dirty="0"/>
              <a:t>Not in North America yet</a:t>
            </a:r>
          </a:p>
          <a:p>
            <a:r>
              <a:rPr lang="en-US" dirty="0"/>
              <a:t>Only believed to impact salamanders, but other amphibians are carriers</a:t>
            </a:r>
          </a:p>
          <a:p>
            <a:r>
              <a:rPr lang="en-US" dirty="0"/>
              <a:t>Routes of transmission same as </a:t>
            </a:r>
            <a:r>
              <a:rPr lang="en-US" dirty="0" err="1"/>
              <a:t>Bd</a:t>
            </a:r>
            <a:endParaRPr lang="en-US" dirty="0"/>
          </a:p>
        </p:txBody>
      </p:sp>
      <p:pic>
        <p:nvPicPr>
          <p:cNvPr id="7170" name="Picture 2" descr="http://www.amphibians.org/wp-content/uploads/2015/06/27821742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55" y="4830618"/>
            <a:ext cx="3352800" cy="188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researchgate.net/profile/Joana_Sabino_Pinto2/publication/282582515/figure/fig1/AS:281566954704903@1444142201672/Figure-1-A-Skin-lesions-in-Bsal-infected-S-s-bernadezi-B-S-s-fastuosa-show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855" y="4830618"/>
            <a:ext cx="5161253" cy="188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489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Save Our Amphibians &amp; Reptiles: How YOU Can Reduce the Spread of Disease">
            <a:hlinkClick r:id="" action="ppaction://media"/>
            <a:extLst>
              <a:ext uri="{FF2B5EF4-FFF2-40B4-BE49-F238E27FC236}">
                <a16:creationId xmlns:a16="http://schemas.microsoft.com/office/drawing/2014/main" id="{A212B1FB-52F8-41FC-8DCA-8AF0E9772D2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0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214A8-FEFF-FEC3-8C6C-322ED108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676" y="230654"/>
            <a:ext cx="5804647" cy="1325563"/>
          </a:xfrm>
        </p:spPr>
        <p:txBody>
          <a:bodyPr>
            <a:noAutofit/>
          </a:bodyPr>
          <a:lstStyle/>
          <a:p>
            <a:r>
              <a:rPr lang="en-US" sz="9600"/>
              <a:t>Questions?</a:t>
            </a:r>
            <a:endParaRPr lang="en-US" sz="9600" dirty="0"/>
          </a:p>
        </p:txBody>
      </p:sp>
      <p:pic>
        <p:nvPicPr>
          <p:cNvPr id="10244" name="Picture 4" descr="Spotted Salamanders | Missouri Department of Conservation">
            <a:extLst>
              <a:ext uri="{FF2B5EF4-FFF2-40B4-BE49-F238E27FC236}">
                <a16:creationId xmlns:a16="http://schemas.microsoft.com/office/drawing/2014/main" id="{F51C334A-B42A-3F10-7914-CC293E60B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4" y="1653765"/>
            <a:ext cx="7143750" cy="47625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156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D6AE8-92C5-25E1-7E51-07C7D20CE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59468"/>
            <a:ext cx="5419164" cy="1325563"/>
          </a:xfrm>
        </p:spPr>
        <p:txBody>
          <a:bodyPr>
            <a:normAutofit/>
          </a:bodyPr>
          <a:lstStyle/>
          <a:p>
            <a:r>
              <a:rPr lang="en-US" b="1" dirty="0"/>
              <a:t>What is a vernal pool?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A68F4-1841-EEE7-0E3B-09C1D0D25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631" y="1969995"/>
            <a:ext cx="5083101" cy="4351338"/>
          </a:xfrm>
        </p:spPr>
        <p:txBody>
          <a:bodyPr/>
          <a:lstStyle/>
          <a:p>
            <a:r>
              <a:rPr lang="en-US" dirty="0"/>
              <a:t>Shallow depressions that usually contain water for only part of the year</a:t>
            </a:r>
          </a:p>
          <a:p>
            <a:pPr lvl="1"/>
            <a:r>
              <a:rPr lang="en-US" dirty="0"/>
              <a:t>Typically, Winter-Spring</a:t>
            </a:r>
          </a:p>
          <a:p>
            <a:r>
              <a:rPr lang="en-US" dirty="0"/>
              <a:t>Often forested or associated with forested wetlands</a:t>
            </a:r>
          </a:p>
          <a:p>
            <a:r>
              <a:rPr lang="en-US" dirty="0"/>
              <a:t>Pools range in size</a:t>
            </a:r>
          </a:p>
          <a:p>
            <a:r>
              <a:rPr lang="en-US" dirty="0"/>
              <a:t>Lack fish</a:t>
            </a:r>
          </a:p>
          <a:p>
            <a:endParaRPr lang="en-US" dirty="0"/>
          </a:p>
        </p:txBody>
      </p:sp>
      <p:pic>
        <p:nvPicPr>
          <p:cNvPr id="4" name="Picture 2" descr="What are Vernal Pools? | thewatershed.org">
            <a:extLst>
              <a:ext uri="{FF2B5EF4-FFF2-40B4-BE49-F238E27FC236}">
                <a16:creationId xmlns:a16="http://schemas.microsoft.com/office/drawing/2014/main" id="{C733B1FB-CE66-F2B9-46B4-CB243948C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260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F10004C-2763-A8BF-BD43-72D17702B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7027"/>
          <a:stretch/>
        </p:blipFill>
        <p:spPr bwMode="auto">
          <a:xfrm>
            <a:off x="98660" y="4845549"/>
            <a:ext cx="5109079" cy="19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C478B14C-9B46-3F08-3DDB-40F289FCA9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513" y="838277"/>
            <a:ext cx="5245862" cy="4506376"/>
          </a:xfrm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en-US" dirty="0"/>
              <a:t>Vernal pools are critical components of some amphibian life cycles</a:t>
            </a:r>
          </a:p>
          <a:p>
            <a:pPr marL="800100" lvl="1" indent="-342900" algn="l">
              <a:buFontTx/>
              <a:buChar char="-"/>
            </a:pPr>
            <a:r>
              <a:rPr lang="en-US" dirty="0"/>
              <a:t>Serve as breeding sites</a:t>
            </a:r>
          </a:p>
          <a:p>
            <a:pPr marL="800100" lvl="1" indent="-342900" algn="l">
              <a:buFontTx/>
              <a:buChar char="-"/>
            </a:pPr>
            <a:r>
              <a:rPr lang="en-US" dirty="0"/>
              <a:t>Tadpole/larvae and juvenile rearing</a:t>
            </a:r>
          </a:p>
          <a:p>
            <a:pPr marL="800100" lvl="1" indent="-342900" algn="l">
              <a:buFontTx/>
              <a:buChar char="-"/>
            </a:pPr>
            <a:r>
              <a:rPr lang="en-US" dirty="0"/>
              <a:t>Adults typically do not disperse far from vernal pools</a:t>
            </a:r>
          </a:p>
          <a:p>
            <a:pPr marL="800100" lvl="1" indent="-342900" algn="l">
              <a:buFontTx/>
              <a:buChar char="-"/>
            </a:pPr>
            <a:endParaRPr lang="en-US" dirty="0"/>
          </a:p>
          <a:p>
            <a:pPr marL="342900" indent="-342900" algn="l">
              <a:buFontTx/>
              <a:buChar char="-"/>
            </a:pPr>
            <a:r>
              <a:rPr lang="en-US" dirty="0"/>
              <a:t>Metamorphosis</a:t>
            </a:r>
          </a:p>
          <a:p>
            <a:pPr marL="800100" lvl="1" indent="-342900" algn="l">
              <a:buFontTx/>
              <a:buChar char="-"/>
            </a:pPr>
            <a:r>
              <a:rPr lang="en-US" dirty="0"/>
              <a:t>Adults (amplexus/ egg mass laying) </a:t>
            </a:r>
          </a:p>
          <a:p>
            <a:pPr marL="1257300" lvl="2" indent="-342900" algn="l">
              <a:buFontTx/>
              <a:buChar char="-"/>
            </a:pPr>
            <a:r>
              <a:rPr lang="en-US" dirty="0"/>
              <a:t>Tadpole/ larvae</a:t>
            </a:r>
          </a:p>
          <a:p>
            <a:pPr marL="1714500" lvl="3" indent="-342900" algn="l">
              <a:buFontTx/>
              <a:buChar char="-"/>
            </a:pPr>
            <a:r>
              <a:rPr lang="en-US" dirty="0" err="1"/>
              <a:t>Metamorph</a:t>
            </a:r>
            <a:r>
              <a:rPr lang="en-US" dirty="0"/>
              <a:t>/ froglet</a:t>
            </a:r>
          </a:p>
          <a:p>
            <a:pPr marL="2171700" lvl="4" indent="-342900" algn="l">
              <a:buFontTx/>
              <a:buChar char="-"/>
            </a:pPr>
            <a:r>
              <a:rPr lang="en-US" dirty="0"/>
              <a:t>Adult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F11C1AC-77A0-2A43-073F-9DE370AF00EC}"/>
              </a:ext>
            </a:extLst>
          </p:cNvPr>
          <p:cNvGrpSpPr/>
          <p:nvPr/>
        </p:nvGrpSpPr>
        <p:grpSpPr>
          <a:xfrm>
            <a:off x="4964502" y="278028"/>
            <a:ext cx="8649809" cy="6480820"/>
            <a:chOff x="5060725" y="-2592"/>
            <a:chExt cx="8649809" cy="6480820"/>
          </a:xfrm>
        </p:grpSpPr>
        <p:pic>
          <p:nvPicPr>
            <p:cNvPr id="7" name="Picture 4" descr="Beginning of the amphibian life cycle | TrekOhio">
              <a:extLst>
                <a:ext uri="{FF2B5EF4-FFF2-40B4-BE49-F238E27FC236}">
                  <a16:creationId xmlns:a16="http://schemas.microsoft.com/office/drawing/2014/main" id="{DC14BAA6-E334-CBB3-B54F-52FE1CD730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1" b="89844" l="6055" r="89844">
                          <a14:foregroundMark x1="7129" y1="46777" x2="7129" y2="46777"/>
                          <a14:foregroundMark x1="7129" y1="47266" x2="7129" y2="47266"/>
                          <a14:foregroundMark x1="6055" y1="47461" x2="6055" y2="47461"/>
                          <a14:foregroundMark x1="62012" y1="63379" x2="66992" y2="66797"/>
                          <a14:foregroundMark x1="68359" y1="60156" x2="73242" y2="43555"/>
                          <a14:foregroundMark x1="72852" y1="55664" x2="72852" y2="50098"/>
                          <a14:foregroundMark x1="75977" y1="44141" x2="75195" y2="42285"/>
                          <a14:foregroundMark x1="74121" y1="38770" x2="77539" y2="44824"/>
                          <a14:foregroundMark x1="61230" y1="19238" x2="70996" y2="23926"/>
                          <a14:foregroundMark x1="70996" y1="23926" x2="70410" y2="33887"/>
                          <a14:foregroundMark x1="70410" y1="33887" x2="71680" y2="35059"/>
                          <a14:foregroundMark x1="73047" y1="31152" x2="73535" y2="35156"/>
                          <a14:foregroundMark x1="20020" y1="19043" x2="35059" y2="12109"/>
                          <a14:foregroundMark x1="35059" y1="12109" x2="36914" y2="13477"/>
                          <a14:foregroundMark x1="33008" y1="10059" x2="29492" y2="13379"/>
                          <a14:foregroundMark x1="22461" y1="15527" x2="25781" y2="15527"/>
                          <a14:foregroundMark x1="8887" y1="35938" x2="9766" y2="39648"/>
                          <a14:backgroundMark x1="51367" y1="10254" x2="51367" y2="10254"/>
                          <a14:backgroundMark x1="73633" y1="64063" x2="74121" y2="59961"/>
                          <a14:backgroundMark x1="75488" y1="30078" x2="77051" y2="38477"/>
                          <a14:backgroundMark x1="38281" y1="10059" x2="40332" y2="12988"/>
                          <a14:backgroundMark x1="37402" y1="9277" x2="36621" y2="9180"/>
                          <a14:backgroundMark x1="4102" y1="58887" x2="5469" y2="63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5661" y="83288"/>
              <a:ext cx="2245242" cy="2245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Arrow: Circular 7">
              <a:extLst>
                <a:ext uri="{FF2B5EF4-FFF2-40B4-BE49-F238E27FC236}">
                  <a16:creationId xmlns:a16="http://schemas.microsoft.com/office/drawing/2014/main" id="{AB5EDFA4-5EB8-FC5E-3F3C-C888CD9E9495}"/>
                </a:ext>
              </a:extLst>
            </p:cNvPr>
            <p:cNvSpPr/>
            <p:nvPr/>
          </p:nvSpPr>
          <p:spPr>
            <a:xfrm rot="5400000">
              <a:off x="9457180" y="1045613"/>
              <a:ext cx="2376375" cy="2044006"/>
            </a:xfrm>
            <a:prstGeom prst="circularArrow">
              <a:avLst>
                <a:gd name="adj1" fmla="val 4622"/>
                <a:gd name="adj2" fmla="val 2046756"/>
                <a:gd name="adj3" fmla="val 14871588"/>
                <a:gd name="adj4" fmla="val 10800000"/>
                <a:gd name="adj5" fmla="val 853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9" name="Picture 6" descr="Four Wood Frog Tadpoles Swim in Formation on White Background Stock Photo |  Adobe Stock">
              <a:extLst>
                <a:ext uri="{FF2B5EF4-FFF2-40B4-BE49-F238E27FC236}">
                  <a16:creationId xmlns:a16="http://schemas.microsoft.com/office/drawing/2014/main" id="{511CAAC7-284F-8F5E-1F77-BC26ACD53E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48" b="97751" l="4500" r="90000">
                          <a14:foregroundMark x1="53200" y1="6597" x2="61500" y2="4948"/>
                          <a14:foregroundMark x1="4500" y1="14993" x2="19500" y2="16942"/>
                          <a14:foregroundMark x1="15600" y1="11694" x2="22600" y2="15142"/>
                          <a14:foregroundMark x1="23400" y1="15592" x2="22600" y2="15592"/>
                          <a14:foregroundMark x1="41500" y1="53223" x2="50900" y2="64618"/>
                          <a14:foregroundMark x1="70200" y1="92204" x2="78100" y2="94303"/>
                          <a14:foregroundMark x1="72600" y1="97751" x2="79100" y2="97001"/>
                          <a14:backgroundMark x1="13200" y1="18891" x2="13200" y2="18891"/>
                          <a14:backgroundMark x1="15800" y1="14243" x2="15800" y2="14243"/>
                          <a14:backgroundMark x1="22400" y1="13943" x2="22400" y2="13943"/>
                          <a14:backgroundMark x1="57200" y1="70165" x2="57200" y2="701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786677" y="2250545"/>
              <a:ext cx="3923857" cy="2544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Frog Tadpole Images – Browse 7,378 Stock Photos, Vectors, and Video | Adobe  Stock">
              <a:extLst>
                <a:ext uri="{FF2B5EF4-FFF2-40B4-BE49-F238E27FC236}">
                  <a16:creationId xmlns:a16="http://schemas.microsoft.com/office/drawing/2014/main" id="{83761148-37D4-37F3-582D-BA91E0270E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928" r="94217">
                          <a14:foregroundMark x1="90843" y1="46389" x2="91084" y2="30833"/>
                          <a14:foregroundMark x1="94217" y1="40278" x2="93976" y2="36111"/>
                          <a14:foregroundMark x1="78554" y1="14722" x2="78554" y2="14722"/>
                          <a14:foregroundMark x1="79277" y1="12500" x2="79277" y2="12500"/>
                          <a14:foregroundMark x1="85783" y1="65278" x2="87108" y2="61944"/>
                          <a14:foregroundMark x1="83133" y1="66667" x2="83735" y2="65278"/>
                          <a14:foregroundMark x1="87831" y1="61389" x2="87831" y2="61389"/>
                          <a14:foregroundMark x1="1928" y1="64722" x2="8795" y2="62778"/>
                          <a14:foregroundMark x1="8795" y1="62778" x2="12048" y2="62778"/>
                          <a14:foregroundMark x1="1928" y1="64167" x2="6024" y2="63056"/>
                          <a14:foregroundMark x1="88072" y1="67778" x2="88072" y2="67778"/>
                          <a14:foregroundMark x1="66867" y1="14444" x2="66867" y2="14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9906">
              <a:off x="7935954" y="4611347"/>
              <a:ext cx="3486442" cy="1512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Arrow: Circular 10">
              <a:extLst>
                <a:ext uri="{FF2B5EF4-FFF2-40B4-BE49-F238E27FC236}">
                  <a16:creationId xmlns:a16="http://schemas.microsoft.com/office/drawing/2014/main" id="{534658B0-3239-C7AF-60CC-36501CEDFA1C}"/>
                </a:ext>
              </a:extLst>
            </p:cNvPr>
            <p:cNvSpPr/>
            <p:nvPr/>
          </p:nvSpPr>
          <p:spPr>
            <a:xfrm rot="9514006">
              <a:off x="9524338" y="3758202"/>
              <a:ext cx="2376375" cy="2044006"/>
            </a:xfrm>
            <a:prstGeom prst="circularArrow">
              <a:avLst>
                <a:gd name="adj1" fmla="val 4622"/>
                <a:gd name="adj2" fmla="val 2046756"/>
                <a:gd name="adj3" fmla="val 14871588"/>
                <a:gd name="adj4" fmla="val 10800000"/>
                <a:gd name="adj5" fmla="val 853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Arrow: Circular 11">
              <a:extLst>
                <a:ext uri="{FF2B5EF4-FFF2-40B4-BE49-F238E27FC236}">
                  <a16:creationId xmlns:a16="http://schemas.microsoft.com/office/drawing/2014/main" id="{B95BA43E-BE09-8AEF-5BB5-B56F5E819B9F}"/>
                </a:ext>
              </a:extLst>
            </p:cNvPr>
            <p:cNvSpPr/>
            <p:nvPr/>
          </p:nvSpPr>
          <p:spPr>
            <a:xfrm rot="15034437">
              <a:off x="7881961" y="4268038"/>
              <a:ext cx="2376375" cy="2044006"/>
            </a:xfrm>
            <a:prstGeom prst="circularArrow">
              <a:avLst>
                <a:gd name="adj1" fmla="val 4622"/>
                <a:gd name="adj2" fmla="val 2046756"/>
                <a:gd name="adj3" fmla="val 14871588"/>
                <a:gd name="adj4" fmla="val 10800000"/>
                <a:gd name="adj5" fmla="val 853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3" name="Picture 12" descr="Metamorphosing Wood Frog">
              <a:extLst>
                <a:ext uri="{FF2B5EF4-FFF2-40B4-BE49-F238E27FC236}">
                  <a16:creationId xmlns:a16="http://schemas.microsoft.com/office/drawing/2014/main" id="{A4D110AB-1EF3-76BF-3AB6-7C9B9292C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9967" r="93854">
                          <a14:foregroundMark x1="90532" y1="67000" x2="93854" y2="6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1763" y="3618693"/>
              <a:ext cx="3631652" cy="2413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Arrow: Circular 13">
              <a:extLst>
                <a:ext uri="{FF2B5EF4-FFF2-40B4-BE49-F238E27FC236}">
                  <a16:creationId xmlns:a16="http://schemas.microsoft.com/office/drawing/2014/main" id="{FE552A5D-B1A1-0F36-F73D-E249026B7D3D}"/>
                </a:ext>
              </a:extLst>
            </p:cNvPr>
            <p:cNvSpPr/>
            <p:nvPr/>
          </p:nvSpPr>
          <p:spPr>
            <a:xfrm rot="18120516">
              <a:off x="5699998" y="2486348"/>
              <a:ext cx="2376375" cy="2044006"/>
            </a:xfrm>
            <a:prstGeom prst="circularArrow">
              <a:avLst>
                <a:gd name="adj1" fmla="val 4622"/>
                <a:gd name="adj2" fmla="val 2046756"/>
                <a:gd name="adj3" fmla="val 14871588"/>
                <a:gd name="adj4" fmla="val 10800000"/>
                <a:gd name="adj5" fmla="val 853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5" name="Picture 2" descr="Creature Feature: Wood Frog - Raritan Headwaters">
              <a:extLst>
                <a:ext uri="{FF2B5EF4-FFF2-40B4-BE49-F238E27FC236}">
                  <a16:creationId xmlns:a16="http://schemas.microsoft.com/office/drawing/2014/main" id="{AEB6C0C6-CBF4-D623-46E1-7656E89F9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725" y="348947"/>
              <a:ext cx="4098788" cy="2734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Arrow: Circular 15">
              <a:extLst>
                <a:ext uri="{FF2B5EF4-FFF2-40B4-BE49-F238E27FC236}">
                  <a16:creationId xmlns:a16="http://schemas.microsoft.com/office/drawing/2014/main" id="{8257A4CD-63FB-4D08-6291-A45BC2EED834}"/>
                </a:ext>
              </a:extLst>
            </p:cNvPr>
            <p:cNvSpPr/>
            <p:nvPr/>
          </p:nvSpPr>
          <p:spPr>
            <a:xfrm rot="2103808">
              <a:off x="7165322" y="-2592"/>
              <a:ext cx="2376375" cy="2044006"/>
            </a:xfrm>
            <a:prstGeom prst="circularArrow">
              <a:avLst>
                <a:gd name="adj1" fmla="val 4622"/>
                <a:gd name="adj2" fmla="val 2046756"/>
                <a:gd name="adj3" fmla="val 14871588"/>
                <a:gd name="adj4" fmla="val 10800000"/>
                <a:gd name="adj5" fmla="val 853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39C65EBE-7704-1A02-1760-6FCFA80A0500}"/>
              </a:ext>
            </a:extLst>
          </p:cNvPr>
          <p:cNvSpPr txBox="1">
            <a:spLocks/>
          </p:cNvSpPr>
          <p:nvPr/>
        </p:nvSpPr>
        <p:spPr>
          <a:xfrm>
            <a:off x="-454079" y="-618857"/>
            <a:ext cx="75654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Amphibian Ecology at Vernal Pools</a:t>
            </a:r>
          </a:p>
        </p:txBody>
      </p:sp>
    </p:spTree>
    <p:extLst>
      <p:ext uri="{BB962C8B-B14F-4D97-AF65-F5344CB8AC3E}">
        <p14:creationId xmlns:p14="http://schemas.microsoft.com/office/powerpoint/2010/main" val="140338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259EB-4036-A12A-15A1-4EA37B260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500" y="338931"/>
            <a:ext cx="5101664" cy="4351338"/>
          </a:xfrm>
        </p:spPr>
        <p:txBody>
          <a:bodyPr>
            <a:normAutofit/>
          </a:bodyPr>
          <a:lstStyle/>
          <a:p>
            <a:r>
              <a:rPr lang="en-US" sz="2400" dirty="0"/>
              <a:t>Timing of breeding migrations vary by species</a:t>
            </a:r>
          </a:p>
          <a:p>
            <a:pPr lvl="1"/>
            <a:r>
              <a:rPr lang="en-US" sz="2200" dirty="0"/>
              <a:t>Jeffersons salamander</a:t>
            </a:r>
          </a:p>
          <a:p>
            <a:pPr lvl="2"/>
            <a:r>
              <a:rPr lang="en-US" dirty="0"/>
              <a:t>Wood frog</a:t>
            </a:r>
          </a:p>
          <a:p>
            <a:pPr lvl="3"/>
            <a:r>
              <a:rPr lang="en-US" dirty="0"/>
              <a:t>Spotted salamander</a:t>
            </a:r>
          </a:p>
          <a:p>
            <a:pPr lvl="4"/>
            <a:r>
              <a:rPr lang="en-US" dirty="0"/>
              <a:t>American toad</a:t>
            </a:r>
          </a:p>
          <a:p>
            <a:pPr lvl="5"/>
            <a:r>
              <a:rPr lang="en-US" dirty="0"/>
              <a:t>Gray treefrog</a:t>
            </a:r>
          </a:p>
          <a:p>
            <a:pPr lvl="6"/>
            <a:r>
              <a:rPr lang="en-US" dirty="0"/>
              <a:t>Marbled salamander</a:t>
            </a:r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pic>
        <p:nvPicPr>
          <p:cNvPr id="6" name="Picture 5" descr="A picture containing nature&#10;&#10;Description automatically generated">
            <a:extLst>
              <a:ext uri="{FF2B5EF4-FFF2-40B4-BE49-F238E27FC236}">
                <a16:creationId xmlns:a16="http://schemas.microsoft.com/office/drawing/2014/main" id="{9E1CD152-A8E3-5DC6-3378-103CB708B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963" y="-1620092"/>
            <a:ext cx="8706823" cy="890635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823828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359B8-4B5A-BA17-6D1B-57766D79A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011" y="599041"/>
            <a:ext cx="7244787" cy="1325563"/>
          </a:xfrm>
        </p:spPr>
        <p:txBody>
          <a:bodyPr/>
          <a:lstStyle/>
          <a:p>
            <a:r>
              <a:rPr lang="en-US" dirty="0"/>
              <a:t>Wood Frog</a:t>
            </a:r>
            <a:br>
              <a:rPr lang="en-US" dirty="0"/>
            </a:br>
            <a:r>
              <a:rPr lang="en-US" i="1" dirty="0" err="1"/>
              <a:t>Lithobates</a:t>
            </a:r>
            <a:r>
              <a:rPr lang="en-US" i="1" dirty="0"/>
              <a:t> </a:t>
            </a:r>
            <a:r>
              <a:rPr lang="en-US" i="1" dirty="0" err="1"/>
              <a:t>sylvaticus</a:t>
            </a:r>
            <a:endParaRPr lang="en-US" i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37455C-5D0C-B8EA-C93F-58CB2B54A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010" y="2161002"/>
            <a:ext cx="7244788" cy="4351338"/>
          </a:xfrm>
        </p:spPr>
        <p:txBody>
          <a:bodyPr/>
          <a:lstStyle/>
          <a:p>
            <a:r>
              <a:rPr lang="en-US" dirty="0"/>
              <a:t>Adult</a:t>
            </a:r>
          </a:p>
          <a:p>
            <a:pPr lvl="1"/>
            <a:r>
              <a:rPr lang="en-US" dirty="0"/>
              <a:t>White upper lip</a:t>
            </a:r>
          </a:p>
          <a:p>
            <a:pPr lvl="1"/>
            <a:r>
              <a:rPr lang="en-US" dirty="0"/>
              <a:t>Black triangular “mask” behind eye</a:t>
            </a:r>
          </a:p>
          <a:p>
            <a:pPr lvl="1"/>
            <a:r>
              <a:rPr lang="en-US" dirty="0"/>
              <a:t>Dorsolateral ridges</a:t>
            </a:r>
          </a:p>
          <a:p>
            <a:r>
              <a:rPr lang="en-US" dirty="0"/>
              <a:t>Egg Mass</a:t>
            </a:r>
          </a:p>
          <a:p>
            <a:pPr lvl="1"/>
            <a:r>
              <a:rPr lang="en-US" dirty="0" err="1"/>
              <a:t>Gelatenous</a:t>
            </a:r>
            <a:endParaRPr lang="en-US" dirty="0"/>
          </a:p>
          <a:p>
            <a:pPr lvl="1"/>
            <a:r>
              <a:rPr lang="en-US" dirty="0"/>
              <a:t>Grapes</a:t>
            </a:r>
          </a:p>
          <a:p>
            <a:pPr lvl="1"/>
            <a:r>
              <a:rPr lang="en-US" dirty="0"/>
              <a:t>Attached to sticks and vegetation in the water</a:t>
            </a:r>
          </a:p>
          <a:p>
            <a:r>
              <a:rPr lang="en-US" dirty="0"/>
              <a:t>Call</a:t>
            </a:r>
          </a:p>
          <a:p>
            <a:pPr lvl="1"/>
            <a:r>
              <a:rPr lang="en-US" dirty="0"/>
              <a:t>Squeaky shoes or “wonky” duck</a:t>
            </a:r>
          </a:p>
          <a:p>
            <a:pPr lvl="1"/>
            <a:endParaRPr lang="en-US" dirty="0"/>
          </a:p>
        </p:txBody>
      </p:sp>
      <p:pic>
        <p:nvPicPr>
          <p:cNvPr id="8" name="Picture 7" descr="A picture containing grass, tree, outdoor, lush&#10;&#10;Description automatically generated">
            <a:extLst>
              <a:ext uri="{FF2B5EF4-FFF2-40B4-BE49-F238E27FC236}">
                <a16:creationId xmlns:a16="http://schemas.microsoft.com/office/drawing/2014/main" id="{388A9768-6987-C3CD-4E2A-F33F24B816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8" r="15193"/>
          <a:stretch/>
        </p:blipFill>
        <p:spPr>
          <a:xfrm rot="5400000">
            <a:off x="721718" y="-721719"/>
            <a:ext cx="2320490" cy="3763927"/>
          </a:xfrm>
          <a:prstGeom prst="rect">
            <a:avLst/>
          </a:prstGeom>
        </p:spPr>
      </p:pic>
      <p:pic>
        <p:nvPicPr>
          <p:cNvPr id="9" name="Picture 2" descr="Wood Frog Egg Mass - EPOD - a service of USRA">
            <a:extLst>
              <a:ext uri="{FF2B5EF4-FFF2-40B4-BE49-F238E27FC236}">
                <a16:creationId xmlns:a16="http://schemas.microsoft.com/office/drawing/2014/main" id="{7F238F78-5980-4C9A-F856-BB68EB6BA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6" b="8249"/>
          <a:stretch/>
        </p:blipFill>
        <p:spPr bwMode="auto">
          <a:xfrm>
            <a:off x="1" y="2320490"/>
            <a:ext cx="3763926" cy="236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6,338 Frog Eggs Images, Stock Photos &amp; Vectors | Shutterstock">
            <a:extLst>
              <a:ext uri="{FF2B5EF4-FFF2-40B4-BE49-F238E27FC236}">
                <a16:creationId xmlns:a16="http://schemas.microsoft.com/office/drawing/2014/main" id="{36145D2E-D355-143D-E26B-7BF06B0CC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9" r="498" b="5607"/>
          <a:stretch/>
        </p:blipFill>
        <p:spPr bwMode="auto">
          <a:xfrm>
            <a:off x="-1" y="4640981"/>
            <a:ext cx="3763926" cy="221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973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63AA8D-B779-1C5C-E341-39037637B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943" y="485775"/>
            <a:ext cx="6591300" cy="5886450"/>
          </a:xfrm>
          <a:prstGeom prst="rect">
            <a:avLst/>
          </a:prstGeom>
        </p:spPr>
      </p:pic>
      <p:pic>
        <p:nvPicPr>
          <p:cNvPr id="9" name="Picture 8" descr="A picture containing grass, tree, outdoor, lush&#10;&#10;Description automatically generated">
            <a:extLst>
              <a:ext uri="{FF2B5EF4-FFF2-40B4-BE49-F238E27FC236}">
                <a16:creationId xmlns:a16="http://schemas.microsoft.com/office/drawing/2014/main" id="{887E4A86-94FB-B8CC-A5D6-2A629CDADF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8" r="15193"/>
          <a:stretch/>
        </p:blipFill>
        <p:spPr>
          <a:xfrm rot="5400000">
            <a:off x="721718" y="-721719"/>
            <a:ext cx="2320490" cy="3763927"/>
          </a:xfrm>
          <a:prstGeom prst="rect">
            <a:avLst/>
          </a:prstGeom>
        </p:spPr>
      </p:pic>
      <p:pic>
        <p:nvPicPr>
          <p:cNvPr id="2050" name="Picture 2" descr="Wood Frog Egg Mass - EPOD - a service of USRA">
            <a:extLst>
              <a:ext uri="{FF2B5EF4-FFF2-40B4-BE49-F238E27FC236}">
                <a16:creationId xmlns:a16="http://schemas.microsoft.com/office/drawing/2014/main" id="{F5C4E222-A6D4-1B74-1E41-1450DC8F6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6" b="8249"/>
          <a:stretch/>
        </p:blipFill>
        <p:spPr bwMode="auto">
          <a:xfrm>
            <a:off x="1" y="2320490"/>
            <a:ext cx="3763926" cy="236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6,338 Frog Eggs Images, Stock Photos &amp; Vectors | Shutterstock">
            <a:extLst>
              <a:ext uri="{FF2B5EF4-FFF2-40B4-BE49-F238E27FC236}">
                <a16:creationId xmlns:a16="http://schemas.microsoft.com/office/drawing/2014/main" id="{369253D0-AFE9-0B07-9BC5-D9AFFF51A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9" r="498" b="5607"/>
          <a:stretch/>
        </p:blipFill>
        <p:spPr bwMode="auto">
          <a:xfrm>
            <a:off x="-1" y="4640981"/>
            <a:ext cx="3763926" cy="221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Wood frog - track05">
            <a:hlinkClick r:id="" action="ppaction://media"/>
            <a:extLst>
              <a:ext uri="{FF2B5EF4-FFF2-40B4-BE49-F238E27FC236}">
                <a16:creationId xmlns:a16="http://schemas.microsoft.com/office/drawing/2014/main" id="{9DFBEC65-A993-5FB6-6978-B9990DD80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11241259" y="606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potted Salamander | YMCA of Greater Brandywine">
            <a:extLst>
              <a:ext uri="{FF2B5EF4-FFF2-40B4-BE49-F238E27FC236}">
                <a16:creationId xmlns:a16="http://schemas.microsoft.com/office/drawing/2014/main" id="{8B730F14-AB5C-81EF-3CB1-31AB22E5D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765658" cy="247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potted Salamander Egg Masses – Come To Mt. Tom">
            <a:extLst>
              <a:ext uri="{FF2B5EF4-FFF2-40B4-BE49-F238E27FC236}">
                <a16:creationId xmlns:a16="http://schemas.microsoft.com/office/drawing/2014/main" id="{2B8B46D2-F57E-B97C-1863-2707A0426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805"/>
          <a:stretch/>
        </p:blipFill>
        <p:spPr bwMode="auto">
          <a:xfrm>
            <a:off x="0" y="4568646"/>
            <a:ext cx="3765658" cy="228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potted Salamander Egg Mass, Vernon Parish | Brad Glorioso's Personal  Website Amphibians and Reptiles of Louisiana">
            <a:extLst>
              <a:ext uri="{FF2B5EF4-FFF2-40B4-BE49-F238E27FC236}">
                <a16:creationId xmlns:a16="http://schemas.microsoft.com/office/drawing/2014/main" id="{9F249AD2-D759-05C7-FB73-62E5B2737B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8" b="15796"/>
          <a:stretch/>
        </p:blipFill>
        <p:spPr bwMode="auto">
          <a:xfrm>
            <a:off x="0" y="2472783"/>
            <a:ext cx="3765658" cy="212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B5EF9F0-90B4-FBD2-D77D-848E0DC7D3AA}"/>
              </a:ext>
            </a:extLst>
          </p:cNvPr>
          <p:cNvSpPr txBox="1">
            <a:spLocks/>
          </p:cNvSpPr>
          <p:nvPr/>
        </p:nvSpPr>
        <p:spPr>
          <a:xfrm>
            <a:off x="4109011" y="599041"/>
            <a:ext cx="72447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Spotted Salamander</a:t>
            </a:r>
            <a:br>
              <a:rPr lang="en-US" dirty="0"/>
            </a:br>
            <a:r>
              <a:rPr lang="en-US" i="1" dirty="0"/>
              <a:t>Ambystoma maculatum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6C33D04A-EE9D-C2E9-2F92-ADEAFD673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010" y="2161002"/>
            <a:ext cx="724478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Adult</a:t>
            </a:r>
          </a:p>
          <a:p>
            <a:pPr lvl="1"/>
            <a:r>
              <a:rPr lang="en-US" dirty="0"/>
              <a:t>Large, thick salamander</a:t>
            </a:r>
          </a:p>
          <a:p>
            <a:pPr lvl="1"/>
            <a:r>
              <a:rPr lang="en-US" dirty="0"/>
              <a:t>Black to gray overall</a:t>
            </a:r>
          </a:p>
          <a:p>
            <a:pPr lvl="1"/>
            <a:r>
              <a:rPr lang="en-US" dirty="0"/>
              <a:t>Yellow spots on back</a:t>
            </a:r>
          </a:p>
          <a:p>
            <a:pPr lvl="1"/>
            <a:r>
              <a:rPr lang="en-US" dirty="0"/>
              <a:t>Pale gray on belly</a:t>
            </a:r>
          </a:p>
          <a:p>
            <a:pPr lvl="2"/>
            <a:r>
              <a:rPr lang="en-US" dirty="0"/>
              <a:t>No spots on belly</a:t>
            </a:r>
          </a:p>
          <a:p>
            <a:r>
              <a:rPr lang="en-US" dirty="0"/>
              <a:t>Egg Mass</a:t>
            </a:r>
          </a:p>
          <a:p>
            <a:pPr lvl="1"/>
            <a:r>
              <a:rPr lang="en-US" dirty="0"/>
              <a:t>Globular</a:t>
            </a:r>
          </a:p>
          <a:p>
            <a:pPr lvl="1"/>
            <a:r>
              <a:rPr lang="en-US" dirty="0"/>
              <a:t>Clear or white in color</a:t>
            </a:r>
          </a:p>
          <a:p>
            <a:pPr lvl="1"/>
            <a:r>
              <a:rPr lang="en-US" dirty="0"/>
              <a:t>Masses attached to submerged sticks, vegetation, or the pool bottom</a:t>
            </a:r>
          </a:p>
        </p:txBody>
      </p:sp>
    </p:spTree>
    <p:extLst>
      <p:ext uri="{BB962C8B-B14F-4D97-AF65-F5344CB8AC3E}">
        <p14:creationId xmlns:p14="http://schemas.microsoft.com/office/powerpoint/2010/main" val="1966100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34CE88-EEED-3DC1-AA42-D60AA82DB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887" y="409575"/>
            <a:ext cx="7000875" cy="6038850"/>
          </a:xfrm>
          <a:prstGeom prst="rect">
            <a:avLst/>
          </a:prstGeom>
        </p:spPr>
      </p:pic>
      <p:pic>
        <p:nvPicPr>
          <p:cNvPr id="6" name="Picture 2" descr="Spotted Salamander | YMCA of Greater Brandywine">
            <a:extLst>
              <a:ext uri="{FF2B5EF4-FFF2-40B4-BE49-F238E27FC236}">
                <a16:creationId xmlns:a16="http://schemas.microsoft.com/office/drawing/2014/main" id="{C068FA96-D1ED-9C8B-E13B-E940897E6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765658" cy="247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potted Salamander Egg Masses – Come To Mt. Tom">
            <a:extLst>
              <a:ext uri="{FF2B5EF4-FFF2-40B4-BE49-F238E27FC236}">
                <a16:creationId xmlns:a16="http://schemas.microsoft.com/office/drawing/2014/main" id="{1BD1AFF7-59D7-111B-69F8-B30EA8065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805"/>
          <a:stretch/>
        </p:blipFill>
        <p:spPr bwMode="auto">
          <a:xfrm>
            <a:off x="0" y="4568646"/>
            <a:ext cx="3765658" cy="228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potted Salamander Egg Mass, Vernon Parish | Brad Glorioso's Personal  Website Amphibians and Reptiles of Louisiana">
            <a:extLst>
              <a:ext uri="{FF2B5EF4-FFF2-40B4-BE49-F238E27FC236}">
                <a16:creationId xmlns:a16="http://schemas.microsoft.com/office/drawing/2014/main" id="{84468116-3CBE-24E2-0C64-1C5778A9D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8" b="15796"/>
          <a:stretch/>
        </p:blipFill>
        <p:spPr bwMode="auto">
          <a:xfrm>
            <a:off x="0" y="2472783"/>
            <a:ext cx="3765658" cy="212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868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DEB9C72DF5794CB167C816F17B2097" ma:contentTypeVersion="6" ma:contentTypeDescription="Create a new document." ma:contentTypeScope="" ma:versionID="6614d976d3acade6371fa8c6d036fc5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ff328a1cd662c37536c074f55b1464a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F01C083-A800-4A75-A2C4-86291D72A035}"/>
</file>

<file path=customXml/itemProps2.xml><?xml version="1.0" encoding="utf-8"?>
<ds:datastoreItem xmlns:ds="http://schemas.openxmlformats.org/officeDocument/2006/customXml" ds:itemID="{2D931302-9937-4C29-A8B2-B8397C764610}"/>
</file>

<file path=customXml/itemProps3.xml><?xml version="1.0" encoding="utf-8"?>
<ds:datastoreItem xmlns:ds="http://schemas.openxmlformats.org/officeDocument/2006/customXml" ds:itemID="{50E26CE0-C631-4DC9-AF17-0C5F1E090C3D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765</Words>
  <Application>Microsoft Office PowerPoint</Application>
  <PresentationFormat>Widescreen</PresentationFormat>
  <Paragraphs>155</Paragraphs>
  <Slides>29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Book Antiqua</vt:lpstr>
      <vt:lpstr>Calibri</vt:lpstr>
      <vt:lpstr>Calibri Light</vt:lpstr>
      <vt:lpstr>Office Theme</vt:lpstr>
      <vt:lpstr>West Virginia’s Vernal Pool Amphibians</vt:lpstr>
      <vt:lpstr>Objectives</vt:lpstr>
      <vt:lpstr>What is a vernal pool?</vt:lpstr>
      <vt:lpstr>PowerPoint Presentation</vt:lpstr>
      <vt:lpstr>PowerPoint Presentation</vt:lpstr>
      <vt:lpstr>Wood Frog Lithobates sylvaticus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Amphibians Declining </vt:lpstr>
      <vt:lpstr>Ranaviruses</vt:lpstr>
      <vt:lpstr>Ranaviruses cont.</vt:lpstr>
      <vt:lpstr>Clinical Signs of Ranavirus</vt:lpstr>
      <vt:lpstr>Chytrid Fungus</vt:lpstr>
      <vt:lpstr>Batrachochytrium dendrobatidis (Bd)</vt:lpstr>
      <vt:lpstr>Clinical Signs of Bd</vt:lpstr>
      <vt:lpstr>Batrachochytrium salamandrivorans (Bsal)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Virginia’s Vernal Pool Amphibians</dc:title>
  <dc:creator>Oxenrider, Kevin J</dc:creator>
  <cp:lastModifiedBy>Oxenrider, Kevin J</cp:lastModifiedBy>
  <cp:revision>39</cp:revision>
  <dcterms:created xsi:type="dcterms:W3CDTF">2023-02-27T13:22:23Z</dcterms:created>
  <dcterms:modified xsi:type="dcterms:W3CDTF">2023-03-06T20:13:54Z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0x010100A0DEB9C72DF5794CB167C816F17B2097</vt:lpwstr>
  </property>
</Properties>
</file>